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3" r:id="rId2"/>
  </p:sldMasterIdLst>
  <p:notesMasterIdLst>
    <p:notesMasterId r:id="rId65"/>
  </p:notesMasterIdLst>
  <p:handoutMasterIdLst>
    <p:handoutMasterId r:id="rId66"/>
  </p:handoutMasterIdLst>
  <p:sldIdLst>
    <p:sldId id="316" r:id="rId3"/>
    <p:sldId id="334" r:id="rId4"/>
    <p:sldId id="257" r:id="rId5"/>
    <p:sldId id="258" r:id="rId6"/>
    <p:sldId id="318" r:id="rId7"/>
    <p:sldId id="323" r:id="rId8"/>
    <p:sldId id="324" r:id="rId9"/>
    <p:sldId id="315" r:id="rId10"/>
    <p:sldId id="259" r:id="rId11"/>
    <p:sldId id="260" r:id="rId12"/>
    <p:sldId id="261" r:id="rId13"/>
    <p:sldId id="287" r:id="rId14"/>
    <p:sldId id="317" r:id="rId15"/>
    <p:sldId id="262" r:id="rId16"/>
    <p:sldId id="263" r:id="rId17"/>
    <p:sldId id="264" r:id="rId18"/>
    <p:sldId id="266" r:id="rId19"/>
    <p:sldId id="265" r:id="rId20"/>
    <p:sldId id="267" r:id="rId21"/>
    <p:sldId id="268" r:id="rId22"/>
    <p:sldId id="330" r:id="rId23"/>
    <p:sldId id="281" r:id="rId24"/>
    <p:sldId id="282" r:id="rId25"/>
    <p:sldId id="327" r:id="rId26"/>
    <p:sldId id="279" r:id="rId27"/>
    <p:sldId id="328" r:id="rId28"/>
    <p:sldId id="325" r:id="rId29"/>
    <p:sldId id="272" r:id="rId30"/>
    <p:sldId id="271" r:id="rId31"/>
    <p:sldId id="289" r:id="rId32"/>
    <p:sldId id="291" r:id="rId33"/>
    <p:sldId id="292" r:id="rId34"/>
    <p:sldId id="314" r:id="rId35"/>
    <p:sldId id="275" r:id="rId36"/>
    <p:sldId id="276" r:id="rId37"/>
    <p:sldId id="277" r:id="rId38"/>
    <p:sldId id="295" r:id="rId39"/>
    <p:sldId id="329" r:id="rId40"/>
    <p:sldId id="301" r:id="rId41"/>
    <p:sldId id="302" r:id="rId42"/>
    <p:sldId id="319" r:id="rId43"/>
    <p:sldId id="303" r:id="rId44"/>
    <p:sldId id="304" r:id="rId45"/>
    <p:sldId id="320" r:id="rId46"/>
    <p:sldId id="273" r:id="rId47"/>
    <p:sldId id="321" r:id="rId48"/>
    <p:sldId id="305" r:id="rId49"/>
    <p:sldId id="306" r:id="rId50"/>
    <p:sldId id="322" r:id="rId51"/>
    <p:sldId id="326" r:id="rId52"/>
    <p:sldId id="307" r:id="rId53"/>
    <p:sldId id="309" r:id="rId54"/>
    <p:sldId id="274" r:id="rId55"/>
    <p:sldId id="310" r:id="rId56"/>
    <p:sldId id="311" r:id="rId57"/>
    <p:sldId id="312" r:id="rId58"/>
    <p:sldId id="280" r:id="rId59"/>
    <p:sldId id="331" r:id="rId60"/>
    <p:sldId id="332" r:id="rId61"/>
    <p:sldId id="333" r:id="rId62"/>
    <p:sldId id="278" r:id="rId63"/>
    <p:sldId id="28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02F40"/>
    <a:srgbClr val="1EFF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3768" autoAdjust="0"/>
  </p:normalViewPr>
  <p:slideViewPr>
    <p:cSldViewPr snapToGrid="0" snapToObjects="1">
      <p:cViewPr varScale="1">
        <p:scale>
          <a:sx n="77" d="100"/>
          <a:sy n="77" d="100"/>
        </p:scale>
        <p:origin x="-112" y="-920"/>
      </p:cViewPr>
      <p:guideLst>
        <p:guide orient="horz" pos="2160"/>
        <p:guide pos="2880"/>
      </p:guideLst>
    </p:cSldViewPr>
  </p:slideViewPr>
  <p:outlineViewPr>
    <p:cViewPr>
      <p:scale>
        <a:sx n="33" d="100"/>
        <a:sy n="33" d="100"/>
      </p:scale>
      <p:origin x="0" y="20256"/>
    </p:cViewPr>
  </p:outlin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7BD5F8-A3F2-7E4B-A247-B1B8163055F8}" type="datetimeFigureOut">
              <a:rPr lang="en-US" smtClean="0"/>
              <a:t>6/17/14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23B475-A798-0948-9C93-C66DF36A1611}" type="slidenum">
              <a:rPr lang="en-US" smtClean="0"/>
              <a:t>‹#›</a:t>
            </a:fld>
            <a:endParaRPr lang="en-US"/>
          </a:p>
        </p:txBody>
      </p:sp>
    </p:spTree>
    <p:extLst>
      <p:ext uri="{BB962C8B-B14F-4D97-AF65-F5344CB8AC3E}">
        <p14:creationId xmlns:p14="http://schemas.microsoft.com/office/powerpoint/2010/main" val="1502439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53C85B-9EDB-2B40-83F0-E2C4B6890294}" type="datetimeFigureOut">
              <a:rPr lang="en-US" smtClean="0"/>
              <a:t>6/17/14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AB94BF-6573-2040-A8AD-AEB4C0B844BA}" type="slidenum">
              <a:rPr lang="en-US" smtClean="0"/>
              <a:t>‹#›</a:t>
            </a:fld>
            <a:endParaRPr lang="en-US"/>
          </a:p>
        </p:txBody>
      </p:sp>
    </p:spTree>
    <p:extLst>
      <p:ext uri="{BB962C8B-B14F-4D97-AF65-F5344CB8AC3E}">
        <p14:creationId xmlns:p14="http://schemas.microsoft.com/office/powerpoint/2010/main" val="11228075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81A2BB8-5035-C34B-8450-C8E49FDBD445}" type="slidenum">
              <a:rPr lang="en-US" sz="800">
                <a:solidFill>
                  <a:srgbClr val="000000"/>
                </a:solidFill>
              </a:rPr>
              <a:pPr/>
              <a:t>1</a:t>
            </a:fld>
            <a:endParaRPr lang="en-US" sz="8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05756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05756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81A2BB8-5035-C34B-8450-C8E49FDBD445}" type="slidenum">
              <a:rPr lang="en-US" sz="800">
                <a:solidFill>
                  <a:srgbClr val="000000"/>
                </a:solidFill>
              </a:rPr>
              <a:pPr/>
              <a:t>38</a:t>
            </a:fld>
            <a:endParaRPr lang="en-US" sz="8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149057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149057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81A2BB8-5035-C34B-8450-C8E49FDBD445}" type="slidenum">
              <a:rPr lang="en-US" sz="800">
                <a:solidFill>
                  <a:srgbClr val="000000"/>
                </a:solidFill>
              </a:rPr>
              <a:pPr/>
              <a:t>59</a:t>
            </a:fld>
            <a:endParaRPr lang="en-US" sz="80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pPr>
              <a:defRPr/>
            </a:pPr>
            <a:fld id="{12CF690D-BB4D-C342-9DCF-0EDAC80DC477}" type="slidenum">
              <a:rPr lang="en-US" smtClean="0">
                <a:solidFill>
                  <a:srgbClr val="000000"/>
                </a:solidFill>
              </a:rPr>
              <a:pPr>
                <a:defRPr/>
              </a:pPr>
              <a:t>62</a:t>
            </a:fld>
            <a:endParaRPr lang="en-US" dirty="0">
              <a:solidFill>
                <a:srgbClr val="000000"/>
              </a:solidFill>
            </a:endParaRPr>
          </a:p>
        </p:txBody>
      </p:sp>
    </p:spTree>
    <p:extLst>
      <p:ext uri="{BB962C8B-B14F-4D97-AF65-F5344CB8AC3E}">
        <p14:creationId xmlns:p14="http://schemas.microsoft.com/office/powerpoint/2010/main" val="206116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81A2BB8-5035-C34B-8450-C8E49FDBD445}" type="slidenum">
              <a:rPr lang="en-US" sz="800">
                <a:solidFill>
                  <a:srgbClr val="000000"/>
                </a:solidFill>
              </a:rPr>
              <a:pPr/>
              <a:t>2</a:t>
            </a:fld>
            <a:endParaRPr lang="en-US" sz="8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81A2BB8-5035-C34B-8450-C8E49FDBD445}" type="slidenum">
              <a:rPr lang="en-US" sz="800">
                <a:solidFill>
                  <a:srgbClr val="000000"/>
                </a:solidFill>
              </a:rPr>
              <a:pPr/>
              <a:t>8</a:t>
            </a:fld>
            <a:endParaRPr lang="en-US" sz="8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43C6051-9B5D-744A-9977-5F8B489B78C8}" type="slidenum">
              <a:rPr lang="en-US" sz="1200">
                <a:solidFill>
                  <a:srgbClr val="000000"/>
                </a:solidFill>
              </a:rPr>
              <a:pPr/>
              <a:t>9</a:t>
            </a:fld>
            <a:endParaRPr lang="en-US" sz="1200" dirty="0">
              <a:solidFill>
                <a:srgbClr val="000000"/>
              </a:solidFill>
            </a:endParaRPr>
          </a:p>
        </p:txBody>
      </p:sp>
      <p:sp>
        <p:nvSpPr>
          <p:cNvPr id="16386" name="Slide Image Placeholder 1"/>
          <p:cNvSpPr>
            <a:spLocks noGrp="1" noRot="1" noChangeAspect="1"/>
          </p:cNvSpPr>
          <p:nvPr>
            <p:ph type="sldImg"/>
          </p:nvPr>
        </p:nvSpPr>
        <p:spPr>
          <a:ln/>
        </p:spPr>
      </p:sp>
      <p:sp>
        <p:nvSpPr>
          <p:cNvPr id="16387"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a:lstStyle/>
          <a:p>
            <a:pPr defTabSz="457200" eaLnBrk="1" hangingPunct="1">
              <a:spcBef>
                <a:spcPct val="0"/>
              </a:spcBef>
            </a:pPr>
            <a:endParaRPr lang="en-US" dirty="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Take Home Message:</a:t>
            </a:r>
          </a:p>
          <a:p>
            <a:pPr marL="228600" indent="-228600">
              <a:buAutoNum type="arabicParenR"/>
            </a:pPr>
            <a:r>
              <a:rPr lang="en-US" baseline="0" dirty="0" smtClean="0"/>
              <a:t>Annotators can upload their own data. </a:t>
            </a:r>
          </a:p>
          <a:p>
            <a:pPr marL="228600" indent="-228600">
              <a:buAutoNum type="arabicParenR"/>
            </a:pPr>
            <a:r>
              <a:rPr lang="en-US" baseline="0" dirty="0" smtClean="0"/>
              <a:t>Data Sources: Analysis Pipelines can process BAM, BED, </a:t>
            </a:r>
            <a:r>
              <a:rPr lang="en-US" baseline="0" dirty="0" err="1" smtClean="0"/>
              <a:t>BigWig</a:t>
            </a:r>
            <a:r>
              <a:rPr lang="en-US" baseline="0" dirty="0" smtClean="0"/>
              <a:t>, GFF3, and MAKER output without “much” massaging.</a:t>
            </a:r>
          </a:p>
          <a:p>
            <a:pPr marL="228600" indent="-228600">
              <a:buAutoNum type="arabicParenR"/>
            </a:pPr>
            <a:r>
              <a:rPr lang="en-US" baseline="0" dirty="0" smtClean="0"/>
              <a:t>Data Repositories: </a:t>
            </a:r>
          </a:p>
          <a:p>
            <a:r>
              <a:rPr lang="en-US" baseline="0" dirty="0" smtClean="0"/>
              <a:t>INNOVATION: Trellis</a:t>
            </a:r>
            <a:r>
              <a:rPr lang="en-US" baseline="0" dirty="0" smtClean="0">
                <a:sym typeface="Wingdings"/>
              </a:rPr>
              <a:t> A data broker with plug-in architecture for both output formats and back-end data stores.</a:t>
            </a:r>
          </a:p>
          <a:p>
            <a:r>
              <a:rPr lang="en-US" baseline="0" dirty="0" smtClean="0"/>
              <a:t>On the back-end we implemented 3 plug-ins for:</a:t>
            </a:r>
          </a:p>
          <a:p>
            <a:r>
              <a:rPr lang="en-US" baseline="0" dirty="0" smtClean="0"/>
              <a:t>- UCSC MySQL genome database</a:t>
            </a:r>
          </a:p>
          <a:p>
            <a:r>
              <a:rPr lang="en-US" baseline="0" dirty="0" smtClean="0"/>
              <a:t>- </a:t>
            </a:r>
            <a:r>
              <a:rPr lang="en-US" baseline="0" dirty="0" err="1" smtClean="0"/>
              <a:t>Chado</a:t>
            </a:r>
            <a:endParaRPr lang="en-US" baseline="0" dirty="0" smtClean="0"/>
          </a:p>
          <a:p>
            <a:pPr marL="0" indent="0">
              <a:buFontTx/>
              <a:buNone/>
            </a:pPr>
            <a:r>
              <a:rPr lang="en-US" baseline="0" dirty="0" smtClean="0"/>
              <a:t>- DAS servers (e.g.: </a:t>
            </a:r>
            <a:r>
              <a:rPr lang="en-US" baseline="0" dirty="0" err="1" smtClean="0"/>
              <a:t>Ensembl</a:t>
            </a:r>
            <a:r>
              <a:rPr lang="en-US" baseline="0" dirty="0" smtClean="0"/>
              <a:t>)</a:t>
            </a:r>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136621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44C5B10-73D6-654E-846D-14912F2D22A7}" type="slidenum">
              <a:rPr lang="en-US" sz="800"/>
              <a:pPr/>
              <a:t>26</a:t>
            </a:fld>
            <a:endParaRPr lang="en-US"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149057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149057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05756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0" y="1066800"/>
            <a:ext cx="9144000" cy="5791200"/>
          </a:xfrm>
          <a:prstGeom prst="rect">
            <a:avLst/>
          </a:prstGeom>
          <a:solidFill>
            <a:srgbClr val="376092">
              <a:alpha val="9097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defTabSz="914400" fontAlgn="base">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6" name="Rectangle 1031"/>
          <p:cNvSpPr>
            <a:spLocks noChangeArrowheads="1"/>
          </p:cNvSpPr>
          <p:nvPr/>
        </p:nvSpPr>
        <p:spPr bwMode="auto">
          <a:xfrm>
            <a:off x="0" y="0"/>
            <a:ext cx="9144000" cy="1066800"/>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7" name="Picture 7" descr="LBNL_Banner.psd"/>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44450"/>
            <a:ext cx="91440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87928" y="2130425"/>
            <a:ext cx="7070271" cy="1470025"/>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599" y="3886200"/>
            <a:ext cx="708297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41730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268413"/>
            <a:ext cx="8461375" cy="4572855"/>
          </a:xfrm>
          <a:prstGeom prst="rect">
            <a:avLst/>
          </a:prstGeom>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Footer Placeholder 4"/>
          <p:cNvSpPr>
            <a:spLocks noGrp="1"/>
          </p:cNvSpPr>
          <p:nvPr>
            <p:ph type="ftr" sz="quarter" idx="11"/>
          </p:nvPr>
        </p:nvSpPr>
        <p:spPr/>
        <p:txBody>
          <a:bodyPr/>
          <a:lstStyle/>
          <a:p>
            <a:r>
              <a:rPr lang="en-AU" smtClean="0"/>
              <a:t>Curation with Web Apollo | Alisha Anderson &amp; Alexie Papanicolaou</a:t>
            </a:r>
            <a:endParaRPr lang="en-AU" dirty="0"/>
          </a:p>
        </p:txBody>
      </p:sp>
      <p:sp>
        <p:nvSpPr>
          <p:cNvPr id="6" name="Text Placeholder 7"/>
          <p:cNvSpPr>
            <a:spLocks noGrp="1"/>
          </p:cNvSpPr>
          <p:nvPr>
            <p:ph type="body" sz="quarter" idx="13" hasCustomPrompt="1"/>
          </p:nvPr>
        </p:nvSpPr>
        <p:spPr>
          <a:xfrm>
            <a:off x="360363" y="270000"/>
            <a:ext cx="8460000" cy="853200"/>
          </a:xfrm>
          <a:prstGeom prst="rect">
            <a:avLst/>
          </a:prstGeom>
        </p:spPr>
        <p:txBody>
          <a:bodyPr>
            <a:normAutofit/>
          </a:bodyPr>
          <a:lstStyle>
            <a:lvl1pPr marL="0" indent="0">
              <a:lnSpc>
                <a:spcPct val="100000"/>
              </a:lnSpc>
              <a:spcBef>
                <a:spcPts val="0"/>
              </a:spcBef>
              <a:spcAft>
                <a:spcPts val="300"/>
              </a:spcAft>
              <a:buNone/>
              <a:defRPr sz="32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title style</a:t>
            </a:r>
          </a:p>
          <a:p>
            <a:pPr lvl="1"/>
            <a:r>
              <a:rPr lang="en-US" dirty="0" smtClean="0"/>
              <a:t>Second level</a:t>
            </a:r>
          </a:p>
        </p:txBody>
      </p:sp>
      <p:sp>
        <p:nvSpPr>
          <p:cNvPr id="8" name="Slide Number Placeholder 17"/>
          <p:cNvSpPr>
            <a:spLocks noGrp="1"/>
          </p:cNvSpPr>
          <p:nvPr>
            <p:ph type="sldNum" sz="quarter" idx="4"/>
          </p:nvPr>
        </p:nvSpPr>
        <p:spPr>
          <a:xfrm>
            <a:off x="330200" y="6504332"/>
            <a:ext cx="288789" cy="127346"/>
          </a:xfrm>
          <a:prstGeom prst="rect">
            <a:avLst/>
          </a:prstGeom>
        </p:spPr>
        <p:txBody>
          <a:bodyPr vert="horz" lIns="0" tIns="0" rIns="0" bIns="0" rtlCol="0" anchor="ctr"/>
          <a:lstStyle>
            <a:lvl1pPr algn="r">
              <a:defRPr sz="900">
                <a:solidFill>
                  <a:schemeClr val="bg1"/>
                </a:solidFill>
              </a:defRPr>
            </a:lvl1pPr>
          </a:lstStyle>
          <a:p>
            <a:fld id="{2ABE124A-B5C5-46E0-B944-45307B126769}" type="slidenum">
              <a:rPr lang="en-AU" smtClean="0"/>
              <a:pPr/>
              <a:t>‹#›</a:t>
            </a:fld>
            <a:r>
              <a:rPr lang="en-AU" dirty="0" smtClean="0"/>
              <a:t> |</a:t>
            </a:r>
            <a:endParaRPr lang="en-AU" dirty="0"/>
          </a:p>
        </p:txBody>
      </p:sp>
    </p:spTree>
    <p:extLst>
      <p:ext uri="{BB962C8B-B14F-4D97-AF65-F5344CB8AC3E}">
        <p14:creationId xmlns:p14="http://schemas.microsoft.com/office/powerpoint/2010/main" val="3598312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userDrawn="1"/>
        </p:nvSpPr>
        <p:spPr bwMode="auto">
          <a:xfrm>
            <a:off x="0" y="1066800"/>
            <a:ext cx="9144000" cy="5791200"/>
          </a:xfrm>
          <a:prstGeom prst="rect">
            <a:avLst/>
          </a:prstGeom>
          <a:solidFill>
            <a:srgbClr val="376092">
              <a:alpha val="90979"/>
            </a:srgbClr>
          </a:solidFill>
          <a:ln w="9525">
            <a:noFill/>
            <a:miter lim="800000"/>
            <a:headEnd/>
            <a:tailEnd/>
          </a:ln>
        </p:spPr>
        <p:txBody>
          <a:bodyPr wrap="none" anchor="ctr"/>
          <a:lstStyle/>
          <a:p>
            <a:pPr algn="ctr" defTabSz="914400" fontAlgn="base">
              <a:spcBef>
                <a:spcPct val="0"/>
              </a:spcBef>
              <a:spcAft>
                <a:spcPct val="0"/>
              </a:spcAft>
              <a:defRPr/>
            </a:pPr>
            <a:endParaRPr lang="en-US">
              <a:solidFill>
                <a:srgbClr val="000000"/>
              </a:solidFill>
              <a:latin typeface="Arial" pitchFamily="-109" charset="0"/>
              <a:ea typeface="ＭＳ Ｐゴシック" pitchFamily="-109" charset="-128"/>
              <a:cs typeface="ＭＳ Ｐゴシック" pitchFamily="-109" charset="-128"/>
            </a:endParaRPr>
          </a:p>
        </p:txBody>
      </p:sp>
      <p:sp>
        <p:nvSpPr>
          <p:cNvPr id="6" name="Rectangle 1031"/>
          <p:cNvSpPr>
            <a:spLocks noChangeArrowheads="1"/>
          </p:cNvSpPr>
          <p:nvPr userDrawn="1"/>
        </p:nvSpPr>
        <p:spPr bwMode="auto">
          <a:xfrm>
            <a:off x="0" y="0"/>
            <a:ext cx="9144000" cy="1066800"/>
          </a:xfrm>
          <a:prstGeom prst="rect">
            <a:avLst/>
          </a:prstGeom>
          <a:solidFill>
            <a:srgbClr val="003366"/>
          </a:solidFill>
          <a:ln w="9525">
            <a:noFill/>
            <a:miter lim="800000"/>
            <a:headEnd/>
            <a:tailEnd/>
          </a:ln>
        </p:spPr>
        <p:txBody>
          <a:bodyPr wrap="none" anchor="ct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7" name="Picture 7" descr="LBNL_Banner.psd"/>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4450"/>
            <a:ext cx="91440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87928" y="2130425"/>
            <a:ext cx="7070271"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599" y="3886200"/>
            <a:ext cx="708297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21692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2625" y="1573213"/>
            <a:ext cx="7781925" cy="4368800"/>
          </a:xfrm>
          <a:prstGeom prst="rect">
            <a:avLst/>
          </a:prstGeom>
        </p:spPr>
        <p:txBody>
          <a:bodyPr/>
          <a:lstStyle>
            <a:lvl1pPr>
              <a:spcBef>
                <a:spcPts val="1200"/>
              </a:spcBef>
              <a:defRPr/>
            </a:lvl1pPr>
            <a:lvl2pPr>
              <a:spcBef>
                <a:spcPts val="900"/>
              </a:spcBef>
              <a:buFont typeface="Arial"/>
              <a:buChar char="•"/>
              <a:defRPr/>
            </a:lvl2pPr>
            <a:lvl3pPr marL="458788" indent="-177800">
              <a:spcBef>
                <a:spcPts val="500"/>
              </a:spcBef>
              <a:defRPr/>
            </a:lvl3pPr>
            <a:lvl4pPr marL="687388" indent="-177800">
              <a:spcBef>
                <a:spcPts val="400"/>
              </a:spcBef>
              <a:buSzPct val="50000"/>
              <a:buFont typeface="Arial"/>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Footer Placeholder 4"/>
          <p:cNvSpPr>
            <a:spLocks noGrp="1"/>
          </p:cNvSpPr>
          <p:nvPr>
            <p:ph type="ftr" sz="quarter" idx="10"/>
          </p:nvPr>
        </p:nvSpPr>
        <p:spPr/>
        <p:txBody>
          <a:bodyPr/>
          <a:lstStyle>
            <a:lvl1pPr>
              <a:defRPr/>
            </a:lvl1pPr>
          </a:lstStyle>
          <a:p>
            <a:r>
              <a:rPr lang="en-US" smtClean="0"/>
              <a:t>Footer</a:t>
            </a:r>
            <a:endParaRPr lang="en-US"/>
          </a:p>
        </p:txBody>
      </p:sp>
      <p:sp>
        <p:nvSpPr>
          <p:cNvPr id="5" name="Slide Number Placeholder 5"/>
          <p:cNvSpPr>
            <a:spLocks noGrp="1"/>
          </p:cNvSpPr>
          <p:nvPr>
            <p:ph type="sldNum" sz="quarter" idx="11"/>
          </p:nvPr>
        </p:nvSpPr>
        <p:spPr/>
        <p:txBody>
          <a:bodyPr/>
          <a:lstStyle>
            <a:lvl1pPr>
              <a:defRPr/>
            </a:lvl1pPr>
          </a:lstStyle>
          <a:p>
            <a:fld id="{8A7605B3-322F-4D44-B23E-96EF5871DB48}" type="slidenum">
              <a:rPr lang="en-US"/>
              <a:pPr/>
              <a:t>‹#›</a:t>
            </a:fld>
            <a:endParaRPr lang="en-US"/>
          </a:p>
        </p:txBody>
      </p:sp>
    </p:spTree>
    <p:extLst>
      <p:ext uri="{BB962C8B-B14F-4D97-AF65-F5344CB8AC3E}">
        <p14:creationId xmlns:p14="http://schemas.microsoft.com/office/powerpoint/2010/main" val="559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51083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648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Footer Placeholder 4"/>
          <p:cNvSpPr>
            <a:spLocks noGrp="1"/>
          </p:cNvSpPr>
          <p:nvPr>
            <p:ph type="ftr" sz="quarter" idx="10"/>
          </p:nvPr>
        </p:nvSpPr>
        <p:spPr/>
        <p:txBody>
          <a:bodyPr/>
          <a:lstStyle>
            <a:lvl1pPr>
              <a:defRPr/>
            </a:lvl1pPr>
          </a:lstStyle>
          <a:p>
            <a:r>
              <a:rPr lang="en-US" smtClean="0"/>
              <a:t>Footer</a:t>
            </a:r>
            <a:endParaRPr lang="en-US"/>
          </a:p>
        </p:txBody>
      </p:sp>
      <p:sp>
        <p:nvSpPr>
          <p:cNvPr id="6" name="Slide Number Placeholder 5"/>
          <p:cNvSpPr>
            <a:spLocks noGrp="1"/>
          </p:cNvSpPr>
          <p:nvPr>
            <p:ph type="sldNum" sz="quarter" idx="11"/>
          </p:nvPr>
        </p:nvSpPr>
        <p:spPr/>
        <p:txBody>
          <a:bodyPr/>
          <a:lstStyle>
            <a:lvl1pPr>
              <a:defRPr/>
            </a:lvl1pPr>
          </a:lstStyle>
          <a:p>
            <a:fld id="{2BC6A30F-338B-5A44-B629-B9F691D08582}" type="slidenum">
              <a:rPr lang="en-US"/>
              <a:pPr/>
              <a:t>‹#›</a:t>
            </a:fld>
            <a:endParaRPr lang="en-US"/>
          </a:p>
        </p:txBody>
      </p:sp>
    </p:spTree>
    <p:extLst>
      <p:ext uri="{BB962C8B-B14F-4D97-AF65-F5344CB8AC3E}">
        <p14:creationId xmlns:p14="http://schemas.microsoft.com/office/powerpoint/2010/main" val="3795815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Footer Placeholder 4"/>
          <p:cNvSpPr>
            <a:spLocks noGrp="1"/>
          </p:cNvSpPr>
          <p:nvPr>
            <p:ph type="ftr" sz="quarter" idx="10"/>
          </p:nvPr>
        </p:nvSpPr>
        <p:spPr/>
        <p:txBody>
          <a:bodyPr/>
          <a:lstStyle>
            <a:lvl1pPr>
              <a:defRPr/>
            </a:lvl1pPr>
          </a:lstStyle>
          <a:p>
            <a:r>
              <a:rPr lang="en-US" smtClean="0"/>
              <a:t>Footer</a:t>
            </a:r>
            <a:endParaRPr lang="en-US"/>
          </a:p>
        </p:txBody>
      </p:sp>
      <p:sp>
        <p:nvSpPr>
          <p:cNvPr id="8" name="Slide Number Placeholder 5"/>
          <p:cNvSpPr>
            <a:spLocks noGrp="1"/>
          </p:cNvSpPr>
          <p:nvPr>
            <p:ph type="sldNum" sz="quarter" idx="11"/>
          </p:nvPr>
        </p:nvSpPr>
        <p:spPr/>
        <p:txBody>
          <a:bodyPr/>
          <a:lstStyle>
            <a:lvl1pPr>
              <a:defRPr/>
            </a:lvl1pPr>
          </a:lstStyle>
          <a:p>
            <a:fld id="{76A661AC-4138-874F-BE91-8662A025BCC5}" type="slidenum">
              <a:rPr lang="en-US"/>
              <a:pPr/>
              <a:t>‹#›</a:t>
            </a:fld>
            <a:endParaRPr lang="en-US"/>
          </a:p>
        </p:txBody>
      </p:sp>
    </p:spTree>
    <p:extLst>
      <p:ext uri="{BB962C8B-B14F-4D97-AF65-F5344CB8AC3E}">
        <p14:creationId xmlns:p14="http://schemas.microsoft.com/office/powerpoint/2010/main" val="3286662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r>
              <a:rPr lang="en-US" smtClean="0"/>
              <a:t>Footer</a:t>
            </a:r>
            <a:endParaRPr lang="en-US"/>
          </a:p>
        </p:txBody>
      </p:sp>
      <p:sp>
        <p:nvSpPr>
          <p:cNvPr id="4" name="Slide Number Placeholder 5"/>
          <p:cNvSpPr>
            <a:spLocks noGrp="1"/>
          </p:cNvSpPr>
          <p:nvPr>
            <p:ph type="sldNum" sz="quarter" idx="11"/>
          </p:nvPr>
        </p:nvSpPr>
        <p:spPr/>
        <p:txBody>
          <a:bodyPr/>
          <a:lstStyle>
            <a:lvl1pPr>
              <a:defRPr/>
            </a:lvl1pPr>
          </a:lstStyle>
          <a:p>
            <a:fld id="{208B1417-6426-4F4A-8B92-97790FE55F44}" type="slidenum">
              <a:rPr lang="en-US"/>
              <a:pPr/>
              <a:t>‹#›</a:t>
            </a:fld>
            <a:endParaRPr lang="en-US"/>
          </a:p>
        </p:txBody>
      </p:sp>
    </p:spTree>
    <p:extLst>
      <p:ext uri="{BB962C8B-B14F-4D97-AF65-F5344CB8AC3E}">
        <p14:creationId xmlns:p14="http://schemas.microsoft.com/office/powerpoint/2010/main" val="481094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64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Footer</a:t>
            </a:r>
            <a:endParaRPr lang="en-US"/>
          </a:p>
        </p:txBody>
      </p:sp>
      <p:sp>
        <p:nvSpPr>
          <p:cNvPr id="6" name="Slide Number Placeholder 5"/>
          <p:cNvSpPr>
            <a:spLocks noGrp="1"/>
          </p:cNvSpPr>
          <p:nvPr>
            <p:ph type="sldNum" sz="quarter" idx="11"/>
          </p:nvPr>
        </p:nvSpPr>
        <p:spPr/>
        <p:txBody>
          <a:bodyPr/>
          <a:lstStyle>
            <a:lvl1pPr>
              <a:defRPr/>
            </a:lvl1pPr>
          </a:lstStyle>
          <a:p>
            <a:fld id="{C3F3C230-D354-F840-AA10-0DCFABFE08DC}" type="slidenum">
              <a:rPr lang="en-US"/>
              <a:pPr/>
              <a:t>‹#›</a:t>
            </a:fld>
            <a:endParaRPr lang="en-US"/>
          </a:p>
        </p:txBody>
      </p:sp>
    </p:spTree>
    <p:extLst>
      <p:ext uri="{BB962C8B-B14F-4D97-AF65-F5344CB8AC3E}">
        <p14:creationId xmlns:p14="http://schemas.microsoft.com/office/powerpoint/2010/main" val="84170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Footer</a:t>
            </a:r>
            <a:endParaRPr lang="en-US"/>
          </a:p>
        </p:txBody>
      </p:sp>
      <p:sp>
        <p:nvSpPr>
          <p:cNvPr id="6" name="Slide Number Placeholder 5"/>
          <p:cNvSpPr>
            <a:spLocks noGrp="1"/>
          </p:cNvSpPr>
          <p:nvPr>
            <p:ph type="sldNum" sz="quarter" idx="11"/>
          </p:nvPr>
        </p:nvSpPr>
        <p:spPr/>
        <p:txBody>
          <a:bodyPr/>
          <a:lstStyle>
            <a:lvl1pPr>
              <a:defRPr/>
            </a:lvl1pPr>
          </a:lstStyle>
          <a:p>
            <a:fld id="{F7FDDFBE-C2E3-764A-998D-708A632A19D2}" type="slidenum">
              <a:rPr lang="en-US"/>
              <a:pPr/>
              <a:t>‹#›</a:t>
            </a:fld>
            <a:endParaRPr lang="en-US"/>
          </a:p>
        </p:txBody>
      </p:sp>
    </p:spTree>
    <p:extLst>
      <p:ext uri="{BB962C8B-B14F-4D97-AF65-F5344CB8AC3E}">
        <p14:creationId xmlns:p14="http://schemas.microsoft.com/office/powerpoint/2010/main" val="3457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2625" y="1573213"/>
            <a:ext cx="7781925" cy="4368800"/>
          </a:xfrm>
          <a:prstGeom prst="rect">
            <a:avLst/>
          </a:prstGeom>
        </p:spPr>
        <p:txBody>
          <a:bodyPr/>
          <a:lstStyle>
            <a:lvl1pPr>
              <a:spcBef>
                <a:spcPts val="1200"/>
              </a:spcBef>
              <a:defRPr/>
            </a:lvl1pPr>
            <a:lvl2pPr>
              <a:spcBef>
                <a:spcPts val="900"/>
              </a:spcBef>
              <a:buFont typeface="Arial"/>
              <a:buChar char="•"/>
              <a:defRPr/>
            </a:lvl2pPr>
            <a:lvl3pPr marL="458788" indent="-177800">
              <a:spcBef>
                <a:spcPts val="500"/>
              </a:spcBef>
              <a:defRPr/>
            </a:lvl3pPr>
            <a:lvl4pPr marL="687388" indent="-177800">
              <a:spcBef>
                <a:spcPts val="400"/>
              </a:spcBef>
              <a:buSzPct val="50000"/>
              <a:buFont typeface="Arial"/>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FE84A2BA-7E53-9E4C-9F94-3E442F04675F}" type="slidenum">
              <a:rPr lang="en-US"/>
              <a:pPr>
                <a:defRPr/>
              </a:pPr>
              <a:t>‹#›</a:t>
            </a:fld>
            <a:endParaRPr lang="en-US" dirty="0"/>
          </a:p>
        </p:txBody>
      </p:sp>
    </p:spTree>
    <p:extLst>
      <p:ext uri="{BB962C8B-B14F-4D97-AF65-F5344CB8AC3E}">
        <p14:creationId xmlns:p14="http://schemas.microsoft.com/office/powerpoint/2010/main" val="248003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3155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158D2765-6AB4-5D4C-B954-73E6B9FFF3C4}" type="slidenum">
              <a:rPr lang="en-US"/>
              <a:pPr>
                <a:defRPr/>
              </a:pPr>
              <a:t>‹#›</a:t>
            </a:fld>
            <a:endParaRPr lang="en-US" dirty="0"/>
          </a:p>
        </p:txBody>
      </p:sp>
    </p:spTree>
    <p:extLst>
      <p:ext uri="{BB962C8B-B14F-4D97-AF65-F5344CB8AC3E}">
        <p14:creationId xmlns:p14="http://schemas.microsoft.com/office/powerpoint/2010/main" val="190448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48FB436C-815A-BE46-9680-4F98E0449597}" type="slidenum">
              <a:rPr lang="en-US"/>
              <a:pPr>
                <a:defRPr/>
              </a:pPr>
              <a:t>‹#›</a:t>
            </a:fld>
            <a:endParaRPr lang="en-US" dirty="0"/>
          </a:p>
        </p:txBody>
      </p:sp>
    </p:spTree>
    <p:extLst>
      <p:ext uri="{BB962C8B-B14F-4D97-AF65-F5344CB8AC3E}">
        <p14:creationId xmlns:p14="http://schemas.microsoft.com/office/powerpoint/2010/main" val="135819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B2D88DCF-3709-DC41-AB27-B667CE7A7245}" type="slidenum">
              <a:rPr lang="en-US"/>
              <a:pPr>
                <a:defRPr/>
              </a:pPr>
              <a:t>‹#›</a:t>
            </a:fld>
            <a:endParaRPr lang="en-US" dirty="0"/>
          </a:p>
        </p:txBody>
      </p:sp>
    </p:spTree>
    <p:extLst>
      <p:ext uri="{BB962C8B-B14F-4D97-AF65-F5344CB8AC3E}">
        <p14:creationId xmlns:p14="http://schemas.microsoft.com/office/powerpoint/2010/main" val="298352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64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9F03278A-A097-1149-9E08-F844B1B41CF2}" type="slidenum">
              <a:rPr lang="en-US"/>
              <a:pPr>
                <a:defRPr/>
              </a:pPr>
              <a:t>‹#›</a:t>
            </a:fld>
            <a:endParaRPr lang="en-US" dirty="0"/>
          </a:p>
        </p:txBody>
      </p:sp>
    </p:spTree>
    <p:extLst>
      <p:ext uri="{BB962C8B-B14F-4D97-AF65-F5344CB8AC3E}">
        <p14:creationId xmlns:p14="http://schemas.microsoft.com/office/powerpoint/2010/main" val="67285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smtClean="0"/>
              <a:t>Footer</a:t>
            </a:r>
            <a:endParaRPr lang="en-US" dirty="0"/>
          </a:p>
        </p:txBody>
      </p:sp>
      <p:sp>
        <p:nvSpPr>
          <p:cNvPr id="6" name="Slide Number Placeholder 5"/>
          <p:cNvSpPr>
            <a:spLocks noGrp="1"/>
          </p:cNvSpPr>
          <p:nvPr>
            <p:ph type="sldNum" sz="quarter" idx="11"/>
          </p:nvPr>
        </p:nvSpPr>
        <p:spPr/>
        <p:txBody>
          <a:bodyPr/>
          <a:lstStyle>
            <a:lvl1pPr>
              <a:defRPr/>
            </a:lvl1pPr>
          </a:lstStyle>
          <a:p>
            <a:pPr>
              <a:defRPr/>
            </a:pPr>
            <a:fld id="{7C3B6195-DF4C-B448-ADE3-75F832F5325C}" type="slidenum">
              <a:rPr lang="en-US"/>
              <a:pPr>
                <a:defRPr/>
              </a:pPr>
              <a:t>‹#›</a:t>
            </a:fld>
            <a:endParaRPr lang="en-US" dirty="0"/>
          </a:p>
        </p:txBody>
      </p:sp>
    </p:spTree>
    <p:extLst>
      <p:ext uri="{BB962C8B-B14F-4D97-AF65-F5344CB8AC3E}">
        <p14:creationId xmlns:p14="http://schemas.microsoft.com/office/powerpoint/2010/main" val="2944125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82625" y="260350"/>
            <a:ext cx="7781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cxnSp>
        <p:nvCxnSpPr>
          <p:cNvPr id="22" name="Straight Connector 21"/>
          <p:cNvCxnSpPr/>
          <p:nvPr/>
        </p:nvCxnSpPr>
        <p:spPr>
          <a:xfrm>
            <a:off x="0" y="6043613"/>
            <a:ext cx="9144000" cy="1587"/>
          </a:xfrm>
          <a:prstGeom prst="line">
            <a:avLst/>
          </a:prstGeom>
          <a:ln w="6350" cap="flat" cmpd="sng" algn="ctr">
            <a:solidFill>
              <a:schemeClr val="tx2">
                <a:lumMod val="7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8" name="Picture 7" descr="LBNL_small_logo.psd"/>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347075" y="6242050"/>
            <a:ext cx="568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592138" y="6356350"/>
            <a:ext cx="2895600"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pPr defTabSz="914400" fontAlgn="base">
              <a:spcBef>
                <a:spcPct val="0"/>
              </a:spcBef>
              <a:spcAft>
                <a:spcPct val="0"/>
              </a:spcAft>
              <a:defRPr/>
            </a:pPr>
            <a:r>
              <a:rPr lang="en-US" smtClean="0">
                <a:latin typeface="Arial" charset="0"/>
                <a:ea typeface="ＭＳ Ｐゴシック" charset="0"/>
                <a:cs typeface="ＭＳ Ｐゴシック" charset="0"/>
              </a:rPr>
              <a:t>Footer</a:t>
            </a:r>
            <a:endParaRPr lang="en-US" dirty="0">
              <a:latin typeface="Arial" charset="0"/>
              <a:ea typeface="ＭＳ Ｐゴシック" charset="0"/>
              <a:cs typeface="ＭＳ Ｐゴシック" charset="0"/>
            </a:endParaRPr>
          </a:p>
        </p:txBody>
      </p:sp>
      <p:sp>
        <p:nvSpPr>
          <p:cNvPr id="6" name="Slide Number Placeholder 5"/>
          <p:cNvSpPr>
            <a:spLocks noGrp="1"/>
          </p:cNvSpPr>
          <p:nvPr>
            <p:ph type="sldNum" sz="quarter" idx="4"/>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pPr defTabSz="914400" fontAlgn="base">
              <a:spcBef>
                <a:spcPct val="0"/>
              </a:spcBef>
              <a:spcAft>
                <a:spcPct val="0"/>
              </a:spcAft>
              <a:defRPr/>
            </a:pPr>
            <a:fld id="{10271352-0DDA-CE48-9FA4-7DD1C57FA3F9}" type="slidenum">
              <a:rPr lang="en-US">
                <a:latin typeface="Arial" charset="0"/>
                <a:ea typeface="ＭＳ Ｐゴシック" charset="0"/>
                <a:cs typeface="ＭＳ Ｐゴシック" charset="0"/>
              </a:rPr>
              <a:pPr defTabSz="914400" fontAlgn="base">
                <a:spcBef>
                  <a:spcPct val="0"/>
                </a:spcBef>
                <a:spcAft>
                  <a:spcPct val="0"/>
                </a:spcAft>
                <a:defRPr/>
              </a:pPr>
              <a:t>‹#›</a:t>
            </a:fld>
            <a:endParaRPr lang="en-US" dirty="0">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2" r:id="rId10"/>
  </p:sldLayoutIdLst>
  <p:hf hdr="0" dt="0"/>
  <p:txStyles>
    <p:titleStyle>
      <a:lvl1pPr algn="l" rtl="0" eaLnBrk="1" fontAlgn="base" hangingPunct="1">
        <a:spcBef>
          <a:spcPct val="0"/>
        </a:spcBef>
        <a:spcAft>
          <a:spcPct val="0"/>
        </a:spcAft>
        <a:defRPr sz="3200" b="1">
          <a:solidFill>
            <a:srgbClr val="003366"/>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82625" y="260350"/>
            <a:ext cx="77819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2" name="Straight Connector 21"/>
          <p:cNvCxnSpPr/>
          <p:nvPr/>
        </p:nvCxnSpPr>
        <p:spPr>
          <a:xfrm>
            <a:off x="0" y="6043613"/>
            <a:ext cx="9144000" cy="1587"/>
          </a:xfrm>
          <a:prstGeom prst="line">
            <a:avLst/>
          </a:prstGeom>
          <a:ln w="6350" cap="flat" cmpd="sng" algn="ctr">
            <a:solidFill>
              <a:schemeClr val="tx2">
                <a:lumMod val="7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8" name="Picture 7" descr="LBNL_small_logo.psd"/>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347075" y="6242050"/>
            <a:ext cx="568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592138" y="6356350"/>
            <a:ext cx="2895600"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pPr defTabSz="914400" fontAlgn="base">
              <a:spcBef>
                <a:spcPct val="0"/>
              </a:spcBef>
              <a:spcAft>
                <a:spcPct val="0"/>
              </a:spcAft>
            </a:pPr>
            <a:r>
              <a:rPr lang="en-US" smtClean="0">
                <a:latin typeface="Arial" charset="0"/>
                <a:ea typeface="ＭＳ Ｐゴシック" charset="0"/>
                <a:cs typeface="ＭＳ Ｐゴシック" charset="0"/>
              </a:rPr>
              <a:t>Footer</a:t>
            </a:r>
          </a:p>
        </p:txBody>
      </p:sp>
      <p:sp>
        <p:nvSpPr>
          <p:cNvPr id="6" name="Slide Number Placeholder 5"/>
          <p:cNvSpPr>
            <a:spLocks noGrp="1"/>
          </p:cNvSpPr>
          <p:nvPr>
            <p:ph type="sldNum" sz="quarter" idx="4"/>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pPr defTabSz="914400" fontAlgn="base">
              <a:spcBef>
                <a:spcPct val="0"/>
              </a:spcBef>
              <a:spcAft>
                <a:spcPct val="0"/>
              </a:spcAft>
            </a:pPr>
            <a:fld id="{2E454C6E-908F-5946-BF77-1E893B664887}" type="slidenum">
              <a:rPr lang="en-US" smtClean="0">
                <a:latin typeface="Arial" charset="0"/>
                <a:ea typeface="ＭＳ Ｐゴシック" charset="0"/>
                <a:cs typeface="ＭＳ Ｐゴシック" charset="0"/>
              </a:rPr>
              <a:pPr defTabSz="914400" fontAlgn="base">
                <a:spcBef>
                  <a:spcPct val="0"/>
                </a:spcBef>
                <a:spcAft>
                  <a:spcPct val="0"/>
                </a:spcAft>
              </a:pPr>
              <a:t>‹#›</a:t>
            </a:fld>
            <a:endParaRPr lang="en-US" smtClean="0">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dt="0"/>
  <p:txStyles>
    <p:titleStyle>
      <a:lvl1pPr algn="l" rtl="0" eaLnBrk="0" fontAlgn="base" hangingPunct="0">
        <a:spcBef>
          <a:spcPct val="0"/>
        </a:spcBef>
        <a:spcAft>
          <a:spcPct val="0"/>
        </a:spcAft>
        <a:defRPr sz="3200" b="1">
          <a:solidFill>
            <a:srgbClr val="003366"/>
          </a:solidFill>
          <a:latin typeface="+mj-lt"/>
          <a:ea typeface="+mj-ea"/>
          <a:cs typeface="+mj-cs"/>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0" fontAlgn="base" hangingPunct="0">
        <a:spcBef>
          <a:spcPts val="900"/>
        </a:spcBef>
        <a:spcAft>
          <a:spcPct val="0"/>
        </a:spcAft>
        <a:defRPr sz="2400">
          <a:solidFill>
            <a:srgbClr val="003366"/>
          </a:solidFill>
          <a:latin typeface="+mn-lt"/>
          <a:ea typeface="+mn-ea"/>
          <a:cs typeface="+mn-cs"/>
        </a:defRPr>
      </a:lvl1pPr>
      <a:lvl2pPr marL="288925" indent="-227013" algn="l" rtl="0" eaLnBrk="0" fontAlgn="base" hangingPunct="0">
        <a:spcBef>
          <a:spcPts val="500"/>
        </a:spcBef>
        <a:spcAft>
          <a:spcPct val="0"/>
        </a:spcAft>
        <a:buSzPct val="85000"/>
        <a:buChar char="–"/>
        <a:defRPr sz="2400">
          <a:solidFill>
            <a:srgbClr val="003366"/>
          </a:solidFill>
          <a:latin typeface="+mn-lt"/>
          <a:ea typeface="+mn-ea"/>
        </a:defRPr>
      </a:lvl2pPr>
      <a:lvl3pPr marL="573088" indent="-117475" algn="l" rtl="0" eaLnBrk="0" fontAlgn="base" hangingPunct="0">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0" fontAlgn="base" hangingPunct="0">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0" fontAlgn="base" hangingPunct="0">
        <a:spcBef>
          <a:spcPct val="20000"/>
        </a:spcBef>
        <a:spcAft>
          <a:spcPct val="0"/>
        </a:spcAft>
        <a:buChar char="»"/>
        <a:defRPr sz="2400">
          <a:solidFill>
            <a:srgbClr val="003366"/>
          </a:solidFill>
          <a:latin typeface="+mn-lt"/>
          <a:ea typeface="+mn-ea"/>
        </a:defRPr>
      </a:lvl5pPr>
      <a:lvl6pPr marL="2514600" indent="-228600" algn="l" rtl="0" fontAlgn="base">
        <a:spcBef>
          <a:spcPct val="20000"/>
        </a:spcBef>
        <a:spcAft>
          <a:spcPct val="0"/>
        </a:spcAft>
        <a:buChar char="»"/>
        <a:defRPr sz="2000">
          <a:solidFill>
            <a:srgbClr val="2C5993"/>
          </a:solidFill>
          <a:latin typeface="+mn-lt"/>
          <a:ea typeface="+mn-ea"/>
        </a:defRPr>
      </a:lvl6pPr>
      <a:lvl7pPr marL="2971800" indent="-228600" algn="l" rtl="0" fontAlgn="base">
        <a:spcBef>
          <a:spcPct val="20000"/>
        </a:spcBef>
        <a:spcAft>
          <a:spcPct val="0"/>
        </a:spcAft>
        <a:buChar char="»"/>
        <a:defRPr sz="2000">
          <a:solidFill>
            <a:srgbClr val="2C5993"/>
          </a:solidFill>
          <a:latin typeface="+mn-lt"/>
          <a:ea typeface="+mn-ea"/>
        </a:defRPr>
      </a:lvl7pPr>
      <a:lvl8pPr marL="3429000" indent="-228600" algn="l" rtl="0" fontAlgn="base">
        <a:spcBef>
          <a:spcPct val="20000"/>
        </a:spcBef>
        <a:spcAft>
          <a:spcPct val="0"/>
        </a:spcAft>
        <a:buChar char="»"/>
        <a:defRPr sz="2000">
          <a:solidFill>
            <a:srgbClr val="2C5993"/>
          </a:solidFill>
          <a:latin typeface="+mn-lt"/>
          <a:ea typeface="+mn-ea"/>
        </a:defRPr>
      </a:lvl8pPr>
      <a:lvl9pPr marL="3886200" indent="-228600" algn="l" rtl="0" fontAlgn="base">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png"/><Relationship Id="rId6" Type="http://schemas.openxmlformats.org/officeDocument/2006/relationships/image" Target="../media/image10.jp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9.png"/><Relationship Id="rId9" Type="http://schemas.openxmlformats.org/officeDocument/2006/relationships/image" Target="../media/image25.png"/><Relationship Id="rId10"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17.png"/><Relationship Id="rId6" Type="http://schemas.openxmlformats.org/officeDocument/2006/relationships/image" Target="../media/image38.jpg"/><Relationship Id="rId7" Type="http://schemas.openxmlformats.org/officeDocument/2006/relationships/image" Target="../media/image39.png"/><Relationship Id="rId8"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jpeg"/><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png"/><Relationship Id="rId1" Type="http://schemas.openxmlformats.org/officeDocument/2006/relationships/slideLayout" Target="../slideLayouts/slideLayout10.xml"/><Relationship Id="rId2"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42.png"/><Relationship Id="rId6" Type="http://schemas.openxmlformats.org/officeDocument/2006/relationships/image" Target="../media/image47.png"/><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0.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e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5.png"/><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5.png"/><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8.png"/><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47.png"/><Relationship Id="rId7" Type="http://schemas.openxmlformats.org/officeDocument/2006/relationships/image" Target="../media/image73.jpeg"/><Relationship Id="rId8" Type="http://schemas.openxmlformats.org/officeDocument/2006/relationships/image" Target="../media/image74.png"/><Relationship Id="rId9"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 Id="rId6" Type="http://schemas.openxmlformats.org/officeDocument/2006/relationships/image" Target="../media/image81.jpeg"/><Relationship Id="rId7" Type="http://schemas.openxmlformats.org/officeDocument/2006/relationships/image" Target="../media/image82.jp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jpg"/><Relationship Id="rId11"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62.xml.rels><?xml version="1.0" encoding="UTF-8" standalone="yes"?>
<Relationships xmlns="http://schemas.openxmlformats.org/package/2006/relationships"><Relationship Id="rId3" Type="http://schemas.openxmlformats.org/officeDocument/2006/relationships/hyperlink" Target="http://www.1kite.org/" TargetMode="External"/><Relationship Id="rId4" Type="http://schemas.openxmlformats.org/officeDocument/2006/relationships/hyperlink" Target="http://AlexanderWild.com" TargetMode="External"/><Relationship Id="rId5" Type="http://schemas.openxmlformats.org/officeDocument/2006/relationships/hyperlink" Target="http://GenomeArchitect.org" TargetMode="External"/><Relationship Id="rId6" Type="http://schemas.openxmlformats.org/officeDocument/2006/relationships/hyperlink" Target="http://GeneOntology.org" TargetMode="External"/><Relationship Id="rId7" Type="http://schemas.openxmlformats.org/officeDocument/2006/relationships/hyperlink" Target="http://arthropodgenomes.org/wiki/i5K" TargetMode="Externa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GenomeArchitect.or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13314" name="Process 11"/>
          <p:cNvSpPr>
            <a:spLocks noChangeArrowheads="1"/>
          </p:cNvSpPr>
          <p:nvPr/>
        </p:nvSpPr>
        <p:spPr bwMode="auto">
          <a:xfrm>
            <a:off x="3513138" y="2024063"/>
            <a:ext cx="2219325" cy="1870075"/>
          </a:xfrm>
          <a:prstGeom prst="flowChartProcess">
            <a:avLst/>
          </a:prstGeom>
          <a:solidFill>
            <a:srgbClr val="0033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2400" smtClean="0">
              <a:solidFill>
                <a:srgbClr val="000000"/>
              </a:solidFill>
              <a:latin typeface="Arial" charset="0"/>
              <a:ea typeface="ＭＳ Ｐゴシック" charset="0"/>
              <a:cs typeface="ＭＳ Ｐゴシック" charset="0"/>
            </a:endParaRPr>
          </a:p>
        </p:txBody>
      </p:sp>
      <p:grpSp>
        <p:nvGrpSpPr>
          <p:cNvPr id="13315" name="Group 6"/>
          <p:cNvGrpSpPr>
            <a:grpSpLocks/>
          </p:cNvGrpSpPr>
          <p:nvPr/>
        </p:nvGrpSpPr>
        <p:grpSpPr bwMode="auto">
          <a:xfrm>
            <a:off x="1471613" y="4974123"/>
            <a:ext cx="6483350" cy="704850"/>
            <a:chOff x="1471421" y="4474633"/>
            <a:chExt cx="6483360" cy="703987"/>
          </a:xfrm>
        </p:grpSpPr>
        <p:pic>
          <p:nvPicPr>
            <p:cNvPr id="13317" name="Picture 5" descr="New_DOE_Logo_White_060208.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421" y="4485746"/>
              <a:ext cx="2692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8" name="Group 5"/>
            <p:cNvGrpSpPr>
              <a:grpSpLocks/>
            </p:cNvGrpSpPr>
            <p:nvPr/>
          </p:nvGrpSpPr>
          <p:grpSpPr bwMode="auto">
            <a:xfrm>
              <a:off x="4649595" y="4474633"/>
              <a:ext cx="3305186" cy="703987"/>
              <a:chOff x="4971328" y="4203700"/>
              <a:chExt cx="3305186" cy="703987"/>
            </a:xfrm>
          </p:grpSpPr>
          <p:pic>
            <p:nvPicPr>
              <p:cNvPr id="13319" name="Picture 4" descr="UClogo_rev.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1328" y="4207599"/>
                <a:ext cx="70009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4"/>
              <p:cNvSpPr txBox="1">
                <a:spLocks noChangeArrowheads="1"/>
              </p:cNvSpPr>
              <p:nvPr/>
            </p:nvSpPr>
            <p:spPr bwMode="auto">
              <a:xfrm>
                <a:off x="5774610" y="4203700"/>
                <a:ext cx="2501904" cy="70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37931725" indent="-37474525" defTabSz="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2000" smtClean="0">
                    <a:solidFill>
                      <a:srgbClr val="FFFFFF"/>
                    </a:solidFill>
                    <a:latin typeface="Arial Black" charset="0"/>
                    <a:cs typeface="Arial Black" charset="0"/>
                  </a:rPr>
                  <a:t>UNIVERSITY OF</a:t>
                </a:r>
              </a:p>
              <a:p>
                <a:pPr eaLnBrk="1" fontAlgn="base" hangingPunct="1">
                  <a:spcBef>
                    <a:spcPct val="0"/>
                  </a:spcBef>
                  <a:spcAft>
                    <a:spcPct val="0"/>
                  </a:spcAft>
                </a:pPr>
                <a:r>
                  <a:rPr lang="en-US" sz="2000" smtClean="0">
                    <a:solidFill>
                      <a:srgbClr val="FFFFFF"/>
                    </a:solidFill>
                    <a:latin typeface="Arial Black" charset="0"/>
                    <a:cs typeface="Arial Black" charset="0"/>
                  </a:rPr>
                  <a:t>CALIFORNIA</a:t>
                </a:r>
              </a:p>
            </p:txBody>
          </p:sp>
        </p:grpSp>
      </p:grpSp>
      <p:pic>
        <p:nvPicPr>
          <p:cNvPr id="13316" name="Picture 13" descr="LBNL_Logo_white.ps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6788" y="1998663"/>
            <a:ext cx="22479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JGI_logo_stacked_DOEtag_RG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4009" y="4138941"/>
            <a:ext cx="969409" cy="530867"/>
          </a:xfrm>
          <a:prstGeom prst="rect">
            <a:avLst/>
          </a:prstGeom>
        </p:spPr>
      </p:pic>
    </p:spTree>
    <p:extLst>
      <p:ext uri="{BB962C8B-B14F-4D97-AF65-F5344CB8AC3E}">
        <p14:creationId xmlns:p14="http://schemas.microsoft.com/office/powerpoint/2010/main" val="40719595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682625" y="260350"/>
            <a:ext cx="7781925" cy="919163"/>
          </a:xfrm>
        </p:spPr>
        <p:txBody>
          <a:bodyPr/>
          <a:lstStyle/>
          <a:p>
            <a:r>
              <a:rPr lang="en-US" dirty="0" smtClean="0">
                <a:latin typeface="Arial" charset="0"/>
                <a:ea typeface="ＭＳ Ｐゴシック" charset="0"/>
                <a:cs typeface="ＭＳ Ｐゴシック" charset="0"/>
              </a:rPr>
              <a:t>Brief history of Apollo</a:t>
            </a:r>
            <a:r>
              <a:rPr lang="en-US" baseline="30000" dirty="0">
                <a:latin typeface="Arial" charset="0"/>
                <a:ea typeface="ＭＳ Ｐゴシック" charset="0"/>
                <a:cs typeface="ＭＳ Ｐゴシック" charset="0"/>
              </a:rPr>
              <a:t>*</a:t>
            </a:r>
            <a:r>
              <a:rPr lang="en-US" dirty="0">
                <a:latin typeface="Arial" charset="0"/>
                <a:ea typeface="ＭＳ Ｐゴシック" charset="0"/>
                <a:cs typeface="ＭＳ Ｐゴシック" charset="0"/>
              </a:rPr>
              <a:t>:</a:t>
            </a:r>
          </a:p>
        </p:txBody>
      </p:sp>
      <p:sp>
        <p:nvSpPr>
          <p:cNvPr id="17410" name="Content Placeholder 2"/>
          <p:cNvSpPr>
            <a:spLocks noGrp="1"/>
          </p:cNvSpPr>
          <p:nvPr>
            <p:ph sz="half" idx="1"/>
          </p:nvPr>
        </p:nvSpPr>
        <p:spPr bwMode="auto">
          <a:xfrm>
            <a:off x="687474" y="2680351"/>
            <a:ext cx="3962313" cy="33548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b="1" dirty="0">
                <a:latin typeface="Arial" charset="0"/>
                <a:ea typeface="ＭＳ Ｐゴシック" charset="0"/>
                <a:cs typeface="ＭＳ Ｐゴシック" charset="0"/>
              </a:rPr>
              <a:t>a. Desktop:</a:t>
            </a:r>
            <a:r>
              <a:rPr lang="en-US" dirty="0">
                <a:latin typeface="Arial" charset="0"/>
                <a:ea typeface="ＭＳ Ｐゴシック" charset="0"/>
                <a:cs typeface="ＭＳ Ｐゴシック" charset="0"/>
              </a:rPr>
              <a:t>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one person at a time editing a specific </a:t>
            </a:r>
            <a:r>
              <a:rPr lang="en-US" dirty="0" smtClean="0">
                <a:latin typeface="Arial" charset="0"/>
                <a:ea typeface="ＭＳ Ｐゴシック" charset="0"/>
                <a:cs typeface="ＭＳ Ｐゴシック" charset="0"/>
              </a:rPr>
              <a:t>region, </a:t>
            </a:r>
            <a:r>
              <a:rPr lang="en-US" dirty="0">
                <a:latin typeface="Arial" charset="0"/>
                <a:ea typeface="ＭＳ Ｐゴシック" charset="0"/>
                <a:cs typeface="ＭＳ Ｐゴシック" charset="0"/>
              </a:rPr>
              <a:t>annotations saved in local files; slowed down collaboration.</a:t>
            </a:r>
          </a:p>
          <a:p>
            <a:pPr marL="0" indent="0"/>
            <a:r>
              <a:rPr lang="en-US" b="1" dirty="0">
                <a:latin typeface="Arial" charset="0"/>
                <a:ea typeface="ＭＳ Ｐゴシック" charset="0"/>
                <a:cs typeface="ＭＳ Ｐゴシック" charset="0"/>
              </a:rPr>
              <a:t>b. Java Web Start: </a:t>
            </a:r>
            <a:r>
              <a:rPr lang="en-US" dirty="0">
                <a:latin typeface="Arial" charset="0"/>
                <a:ea typeface="ＭＳ Ｐゴシック" charset="0"/>
                <a:cs typeface="ＭＳ Ｐゴシック" charset="0"/>
              </a:rPr>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users saved annotations directly to a centralized database; potential issues with stale annotation data remained.</a:t>
            </a:r>
          </a:p>
          <a:p>
            <a:pPr marL="0" indent="0"/>
            <a:endParaRPr lang="en-US" dirty="0">
              <a:latin typeface="Arial" charset="0"/>
              <a:ea typeface="ＭＳ Ｐゴシック" charset="0"/>
              <a:cs typeface="ＭＳ Ｐゴシック" charset="0"/>
            </a:endParaRPr>
          </a:p>
        </p:txBody>
      </p:sp>
      <p:sp>
        <p:nvSpPr>
          <p:cNvPr id="17411"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1. What is Web Apollo?</a:t>
            </a:r>
            <a:endParaRPr lang="en-US" sz="600" dirty="0">
              <a:solidFill>
                <a:srgbClr val="898989"/>
              </a:solidFill>
            </a:endParaRPr>
          </a:p>
        </p:txBody>
      </p:sp>
      <p:sp>
        <p:nvSpPr>
          <p:cNvPr id="17412"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4D45F0-BAD6-BB47-898C-A5EA52CDD97C}" type="slidenum">
              <a:rPr lang="en-US" sz="600">
                <a:solidFill>
                  <a:srgbClr val="898989"/>
                </a:solidFill>
              </a:rPr>
              <a:pPr/>
              <a:t>10</a:t>
            </a:fld>
            <a:endParaRPr lang="en-US" sz="600" dirty="0">
              <a:solidFill>
                <a:srgbClr val="898989"/>
              </a:solidFill>
            </a:endParaRPr>
          </a:p>
        </p:txBody>
      </p:sp>
      <p:sp>
        <p:nvSpPr>
          <p:cNvPr id="17413" name="Content Placeholder 3"/>
          <p:cNvSpPr txBox="1">
            <a:spLocks/>
          </p:cNvSpPr>
          <p:nvPr/>
        </p:nvSpPr>
        <p:spPr bwMode="auto">
          <a:xfrm>
            <a:off x="687474" y="1065213"/>
            <a:ext cx="8121528"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fontAlgn="base">
              <a:spcBef>
                <a:spcPts val="900"/>
              </a:spcBef>
              <a:spcAft>
                <a:spcPct val="0"/>
              </a:spcAft>
            </a:pPr>
            <a:r>
              <a:rPr lang="en-US" sz="2000" dirty="0" smtClean="0">
                <a:solidFill>
                  <a:srgbClr val="003366"/>
                </a:solidFill>
              </a:rPr>
              <a:t>Biologists </a:t>
            </a:r>
            <a:r>
              <a:rPr lang="en-US" sz="2000" dirty="0">
                <a:solidFill>
                  <a:srgbClr val="003366"/>
                </a:solidFill>
              </a:rPr>
              <a:t>could finally visualize computational </a:t>
            </a:r>
            <a:r>
              <a:rPr lang="en-US" sz="2000" dirty="0" smtClean="0">
                <a:solidFill>
                  <a:srgbClr val="003366"/>
                </a:solidFill>
              </a:rPr>
              <a:t>analyses </a:t>
            </a:r>
            <a:r>
              <a:rPr lang="en-US" sz="2000" dirty="0">
                <a:solidFill>
                  <a:srgbClr val="003366"/>
                </a:solidFill>
              </a:rPr>
              <a:t>and experimental evidence from genomic features and </a:t>
            </a:r>
            <a:r>
              <a:rPr lang="en-US" sz="2000" dirty="0" smtClean="0">
                <a:solidFill>
                  <a:srgbClr val="003366"/>
                </a:solidFill>
              </a:rPr>
              <a:t>build</a:t>
            </a:r>
            <a:br>
              <a:rPr lang="en-US" sz="2000" dirty="0" smtClean="0">
                <a:solidFill>
                  <a:srgbClr val="003366"/>
                </a:solidFill>
              </a:rPr>
            </a:br>
            <a:r>
              <a:rPr lang="en-US" sz="2000" dirty="0" smtClean="0">
                <a:solidFill>
                  <a:srgbClr val="003366"/>
                </a:solidFill>
              </a:rPr>
              <a:t>manually</a:t>
            </a:r>
            <a:r>
              <a:rPr lang="en-US" sz="2000" dirty="0">
                <a:solidFill>
                  <a:srgbClr val="003366"/>
                </a:solidFill>
              </a:rPr>
              <a:t>-curated consensus gene structures</a:t>
            </a:r>
            <a:r>
              <a:rPr lang="en-US" sz="2000" dirty="0" smtClean="0">
                <a:solidFill>
                  <a:srgbClr val="003366"/>
                </a:solidFill>
              </a:rPr>
              <a:t>. Apollo became a very popular, </a:t>
            </a:r>
            <a:r>
              <a:rPr lang="en-US" sz="2000" dirty="0">
                <a:solidFill>
                  <a:srgbClr val="003366"/>
                </a:solidFill>
              </a:rPr>
              <a:t>open source </a:t>
            </a:r>
            <a:r>
              <a:rPr lang="en-US" sz="2000" dirty="0" smtClean="0">
                <a:solidFill>
                  <a:srgbClr val="003366"/>
                </a:solidFill>
              </a:rPr>
              <a:t>tool (insects, fish, mammals, birds, etc.). </a:t>
            </a:r>
            <a:endParaRPr lang="en-US" sz="2000" dirty="0">
              <a:solidFill>
                <a:srgbClr val="003366"/>
              </a:solidFill>
            </a:endParaRPr>
          </a:p>
        </p:txBody>
      </p:sp>
      <p:pic>
        <p:nvPicPr>
          <p:cNvPr id="17414" name="Picture 7" descr="Desktop-Apollo.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19650" y="2936875"/>
            <a:ext cx="404495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 descr="400px-Belvedere_Apollo_Pio-Clementino_Inv1015_n5.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24413" y="3865563"/>
            <a:ext cx="11715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Box 2"/>
          <p:cNvSpPr txBox="1">
            <a:spLocks noChangeArrowheads="1"/>
          </p:cNvSpPr>
          <p:nvPr/>
        </p:nvSpPr>
        <p:spPr bwMode="auto">
          <a:xfrm>
            <a:off x="4854575" y="3578225"/>
            <a:ext cx="311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dirty="0">
                <a:solidFill>
                  <a:srgbClr val="062A44"/>
                </a:solidFill>
              </a:rPr>
              <a:t>*</a:t>
            </a:r>
          </a:p>
        </p:txBody>
      </p:sp>
      <p:pic>
        <p:nvPicPr>
          <p:cNvPr id="17417" name="Picture 10" descr="ApolloLogo-letter.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93038" y="466725"/>
            <a:ext cx="8286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Web-Apollo-home-image5.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82236" y="2833679"/>
            <a:ext cx="4046371" cy="322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Web Apollo</a:t>
            </a:r>
            <a:endParaRPr lang="en-US" dirty="0"/>
          </a:p>
        </p:txBody>
      </p:sp>
      <p:sp>
        <p:nvSpPr>
          <p:cNvPr id="3" name="Content Placeholder 2"/>
          <p:cNvSpPr>
            <a:spLocks noGrp="1"/>
          </p:cNvSpPr>
          <p:nvPr>
            <p:ph idx="1"/>
          </p:nvPr>
        </p:nvSpPr>
        <p:spPr>
          <a:xfrm>
            <a:off x="682625" y="1130757"/>
            <a:ext cx="7508813" cy="4788576"/>
          </a:xfrm>
        </p:spPr>
        <p:txBody>
          <a:bodyPr/>
          <a:lstStyle/>
          <a:p>
            <a:pPr marL="342900" lvl="1" indent="-342900">
              <a:spcBef>
                <a:spcPts val="1200"/>
              </a:spcBef>
              <a:buSzTx/>
            </a:pPr>
            <a:r>
              <a:rPr lang="en-US" dirty="0" smtClean="0">
                <a:latin typeface="Arial" charset="0"/>
                <a:ea typeface="ＭＳ Ｐゴシック" charset="0"/>
              </a:rPr>
              <a:t>Browser-based tool integrated with JBrowse.</a:t>
            </a:r>
          </a:p>
          <a:p>
            <a:pPr marL="342900" lvl="1" indent="-342900">
              <a:spcBef>
                <a:spcPts val="1200"/>
              </a:spcBef>
              <a:buSzTx/>
            </a:pPr>
            <a:r>
              <a:rPr lang="en-US" dirty="0" smtClean="0">
                <a:latin typeface="Arial" charset="0"/>
                <a:ea typeface="ＭＳ Ｐゴシック" charset="0"/>
              </a:rPr>
              <a:t>Two new tracks: “Annotation” and “DNA Sequence”</a:t>
            </a:r>
          </a:p>
          <a:p>
            <a:pPr marL="342900" lvl="1" indent="-342900">
              <a:spcBef>
                <a:spcPts val="1200"/>
              </a:spcBef>
              <a:buSzTx/>
            </a:pPr>
            <a:r>
              <a:rPr lang="en-US" dirty="0" smtClean="0">
                <a:latin typeface="Arial" charset="0"/>
                <a:ea typeface="ＭＳ Ｐゴシック" charset="0"/>
              </a:rPr>
              <a:t>Allows for intuitive </a:t>
            </a:r>
            <a:r>
              <a:rPr lang="en-US" dirty="0">
                <a:latin typeface="Arial" charset="0"/>
                <a:ea typeface="ＭＳ Ｐゴシック" charset="0"/>
              </a:rPr>
              <a:t>annotation creation and </a:t>
            </a:r>
            <a:r>
              <a:rPr lang="en-US" dirty="0" smtClean="0">
                <a:latin typeface="Arial" charset="0"/>
                <a:ea typeface="ＭＳ Ｐゴシック" charset="0"/>
              </a:rPr>
              <a:t>editing</a:t>
            </a:r>
            <a:r>
              <a:rPr lang="en-US" dirty="0">
                <a:latin typeface="Arial" charset="0"/>
                <a:ea typeface="ＭＳ Ｐゴシック" charset="0"/>
              </a:rPr>
              <a:t>, with gestures and </a:t>
            </a:r>
            <a:r>
              <a:rPr lang="en-US" dirty="0" smtClean="0">
                <a:latin typeface="Arial" charset="0"/>
                <a:ea typeface="ＭＳ Ｐゴシック" charset="0"/>
              </a:rPr>
              <a:t>pull</a:t>
            </a:r>
            <a:r>
              <a:rPr lang="en-US" dirty="0">
                <a:latin typeface="Arial" charset="0"/>
                <a:ea typeface="ＭＳ Ｐゴシック" charset="0"/>
              </a:rPr>
              <a:t>-down menus to create </a:t>
            </a:r>
            <a:r>
              <a:rPr lang="en-US" dirty="0" smtClean="0">
                <a:latin typeface="Arial" charset="0"/>
                <a:ea typeface="ＭＳ Ｐゴシック" charset="0"/>
              </a:rPr>
              <a:t>and modify transcripts and exons </a:t>
            </a:r>
            <a:br>
              <a:rPr lang="en-US" dirty="0" smtClean="0">
                <a:latin typeface="Arial" charset="0"/>
                <a:ea typeface="ＭＳ Ｐゴシック" charset="0"/>
              </a:rPr>
            </a:br>
            <a:r>
              <a:rPr lang="en-US" dirty="0" smtClean="0">
                <a:latin typeface="Arial" charset="0"/>
                <a:ea typeface="ＭＳ Ｐゴシック" charset="0"/>
              </a:rPr>
              <a:t>structures, insert comments </a:t>
            </a:r>
            <a:br>
              <a:rPr lang="en-US" dirty="0" smtClean="0">
                <a:latin typeface="Arial" charset="0"/>
                <a:ea typeface="ＭＳ Ｐゴシック" charset="0"/>
              </a:rPr>
            </a:br>
            <a:r>
              <a:rPr lang="en-US" dirty="0" smtClean="0">
                <a:latin typeface="Arial" charset="0"/>
                <a:ea typeface="ＭＳ Ｐゴシック" charset="0"/>
              </a:rPr>
              <a:t>(CV, freeform text), etc.</a:t>
            </a:r>
          </a:p>
          <a:p>
            <a:pPr marL="342900" lvl="1" indent="-342900">
              <a:spcBef>
                <a:spcPts val="1200"/>
              </a:spcBef>
              <a:buSzTx/>
            </a:pPr>
            <a:r>
              <a:rPr lang="en-US" dirty="0" smtClean="0">
                <a:latin typeface="Arial" charset="0"/>
                <a:ea typeface="ＭＳ Ｐゴシック" charset="0"/>
              </a:rPr>
              <a:t>Customizable look &amp; feel.</a:t>
            </a:r>
          </a:p>
          <a:p>
            <a:pPr marL="342900" lvl="1" indent="-342900">
              <a:spcBef>
                <a:spcPts val="1200"/>
              </a:spcBef>
              <a:buSzTx/>
            </a:pPr>
            <a:r>
              <a:rPr lang="en-US" dirty="0" smtClean="0">
                <a:latin typeface="Arial" charset="0"/>
                <a:ea typeface="ＭＳ Ｐゴシック" charset="0"/>
              </a:rPr>
              <a:t>Edits </a:t>
            </a:r>
            <a:r>
              <a:rPr lang="en-US" dirty="0">
                <a:latin typeface="Arial" charset="0"/>
                <a:ea typeface="ＭＳ Ｐゴシック" charset="0"/>
              </a:rPr>
              <a:t>in one </a:t>
            </a:r>
            <a:r>
              <a:rPr lang="en-US" dirty="0" smtClean="0">
                <a:latin typeface="Arial" charset="0"/>
                <a:ea typeface="ＭＳ Ｐゴシック" charset="0"/>
              </a:rPr>
              <a:t>client </a:t>
            </a:r>
            <a:r>
              <a:rPr lang="en-US" dirty="0">
                <a:latin typeface="Arial" charset="0"/>
                <a:ea typeface="ＭＳ Ｐゴシック" charset="0"/>
              </a:rPr>
              <a:t>are </a:t>
            </a:r>
            <a:r>
              <a:rPr lang="en-US" dirty="0" smtClean="0">
                <a:latin typeface="Arial" charset="0"/>
                <a:ea typeface="ＭＳ Ｐゴシック" charset="0"/>
              </a:rPr>
              <a:t/>
            </a:r>
            <a:br>
              <a:rPr lang="en-US" dirty="0" smtClean="0">
                <a:latin typeface="Arial" charset="0"/>
                <a:ea typeface="ＭＳ Ｐゴシック" charset="0"/>
              </a:rPr>
            </a:br>
            <a:r>
              <a:rPr lang="en-US" dirty="0" smtClean="0">
                <a:latin typeface="Arial" charset="0"/>
                <a:ea typeface="ＭＳ Ｐゴシック" charset="0"/>
              </a:rPr>
              <a:t>instantly pushed </a:t>
            </a:r>
            <a:r>
              <a:rPr lang="en-US" dirty="0">
                <a:latin typeface="Arial" charset="0"/>
                <a:ea typeface="ＭＳ Ｐゴシック" charset="0"/>
              </a:rPr>
              <a:t>to </a:t>
            </a:r>
            <a:r>
              <a:rPr lang="en-US" dirty="0" smtClean="0">
                <a:latin typeface="Arial" charset="0"/>
                <a:ea typeface="ＭＳ Ｐゴシック" charset="0"/>
              </a:rPr>
              <a:t>all other </a:t>
            </a:r>
            <a:br>
              <a:rPr lang="en-US" dirty="0" smtClean="0">
                <a:latin typeface="Arial" charset="0"/>
                <a:ea typeface="ＭＳ Ｐゴシック" charset="0"/>
              </a:rPr>
            </a:br>
            <a:r>
              <a:rPr lang="en-US" dirty="0" smtClean="0">
                <a:latin typeface="Arial" charset="0"/>
                <a:ea typeface="ＭＳ Ｐゴシック" charset="0"/>
              </a:rPr>
              <a:t>clients: </a:t>
            </a:r>
            <a:r>
              <a:rPr lang="en-US" b="1" dirty="0" smtClean="0">
                <a:latin typeface="Arial" charset="0"/>
                <a:ea typeface="ＭＳ Ｐゴシック" charset="0"/>
              </a:rPr>
              <a:t>Collaborative!</a:t>
            </a:r>
          </a:p>
          <a:p>
            <a:pPr>
              <a:buFont typeface="Arial"/>
              <a:buChar char="•"/>
            </a:pPr>
            <a:endParaRPr lang="en-US" dirty="0"/>
          </a:p>
        </p:txBody>
      </p:sp>
      <p:sp>
        <p:nvSpPr>
          <p:cNvPr id="4" name="Footer Placeholder 3"/>
          <p:cNvSpPr>
            <a:spLocks noGrp="1"/>
          </p:cNvSpPr>
          <p:nvPr>
            <p:ph type="ftr" sz="quarter" idx="10"/>
          </p:nvPr>
        </p:nvSpPr>
        <p:spPr/>
        <p:txBody>
          <a:bodyPr/>
          <a:lstStyle/>
          <a:p>
            <a:pPr>
              <a:defRPr/>
            </a:pPr>
            <a:r>
              <a:rPr lang="en-US" smtClean="0"/>
              <a:t>1. What is Web Apollo?</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11</a:t>
            </a:fld>
            <a:endParaRPr lang="en-US" dirty="0"/>
          </a:p>
        </p:txBody>
      </p:sp>
    </p:spTree>
    <p:extLst>
      <p:ext uri="{BB962C8B-B14F-4D97-AF65-F5344CB8AC3E}">
        <p14:creationId xmlns:p14="http://schemas.microsoft.com/office/powerpoint/2010/main" val="4034325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Apollo</a:t>
            </a:r>
            <a:endParaRPr lang="en-US" dirty="0"/>
          </a:p>
        </p:txBody>
      </p:sp>
      <p:sp>
        <p:nvSpPr>
          <p:cNvPr id="4" name="Footer Placeholder 3"/>
          <p:cNvSpPr>
            <a:spLocks noGrp="1"/>
          </p:cNvSpPr>
          <p:nvPr>
            <p:ph type="ftr" sz="quarter" idx="10"/>
          </p:nvPr>
        </p:nvSpPr>
        <p:spPr/>
        <p:txBody>
          <a:bodyPr/>
          <a:lstStyle/>
          <a:p>
            <a:pPr>
              <a:defRPr/>
            </a:pPr>
            <a:r>
              <a:rPr lang="en-US" smtClean="0"/>
              <a:t>1. What is Web Apollo?</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12</a:t>
            </a:fld>
            <a:endParaRPr lang="en-US" dirty="0"/>
          </a:p>
        </p:txBody>
      </p:sp>
      <p:pic>
        <p:nvPicPr>
          <p:cNvPr id="7" name="Picture 6" descr="database2.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4818" y="3592191"/>
            <a:ext cx="404088" cy="447743"/>
          </a:xfrm>
          <a:prstGeom prst="rect">
            <a:avLst/>
          </a:prstGeom>
        </p:spPr>
      </p:pic>
      <p:pic>
        <p:nvPicPr>
          <p:cNvPr id="9" name="Picture 8" descr="text-file-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5503" y="4732133"/>
            <a:ext cx="548640" cy="548640"/>
          </a:xfrm>
          <a:prstGeom prst="rect">
            <a:avLst/>
          </a:prstGeom>
        </p:spPr>
      </p:pic>
      <p:pic>
        <p:nvPicPr>
          <p:cNvPr id="10" name="Picture 9" descr="text-file-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4986" y="4818102"/>
            <a:ext cx="548640" cy="548640"/>
          </a:xfrm>
          <a:prstGeom prst="rect">
            <a:avLst/>
          </a:prstGeom>
        </p:spPr>
      </p:pic>
      <p:pic>
        <p:nvPicPr>
          <p:cNvPr id="11" name="Picture 10" descr="database2.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7218" y="3744591"/>
            <a:ext cx="404088" cy="447743"/>
          </a:xfrm>
          <a:prstGeom prst="rect">
            <a:avLst/>
          </a:prstGeom>
        </p:spPr>
      </p:pic>
      <p:pic>
        <p:nvPicPr>
          <p:cNvPr id="12" name="Picture 11" descr="database2.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69618" y="3896991"/>
            <a:ext cx="404088" cy="447743"/>
          </a:xfrm>
          <a:prstGeom prst="rect">
            <a:avLst/>
          </a:prstGeom>
        </p:spPr>
      </p:pic>
      <p:pic>
        <p:nvPicPr>
          <p:cNvPr id="13" name="Picture 12" descr="text-file-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1728" y="4944846"/>
            <a:ext cx="548640" cy="548640"/>
          </a:xfrm>
          <a:prstGeom prst="rect">
            <a:avLst/>
          </a:prstGeom>
        </p:spPr>
      </p:pic>
      <p:sp>
        <p:nvSpPr>
          <p:cNvPr id="6" name="TextBox 5"/>
          <p:cNvSpPr txBox="1"/>
          <p:nvPr/>
        </p:nvSpPr>
        <p:spPr>
          <a:xfrm>
            <a:off x="2073706" y="3517640"/>
            <a:ext cx="1543867" cy="738664"/>
          </a:xfrm>
          <a:prstGeom prst="rect">
            <a:avLst/>
          </a:prstGeom>
          <a:noFill/>
        </p:spPr>
        <p:txBody>
          <a:bodyPr wrap="square" rtlCol="0">
            <a:spAutoFit/>
          </a:bodyPr>
          <a:lstStyle/>
          <a:p>
            <a:r>
              <a:rPr lang="en-US" sz="1400" dirty="0" smtClean="0">
                <a:solidFill>
                  <a:srgbClr val="003366"/>
                </a:solidFill>
              </a:rPr>
              <a:t>Chado</a:t>
            </a:r>
          </a:p>
          <a:p>
            <a:r>
              <a:rPr lang="en-US" sz="1400" dirty="0" smtClean="0">
                <a:solidFill>
                  <a:srgbClr val="003366"/>
                </a:solidFill>
              </a:rPr>
              <a:t>UCSC (MySQL)</a:t>
            </a:r>
          </a:p>
          <a:p>
            <a:r>
              <a:rPr lang="en-US" sz="1400" dirty="0" smtClean="0">
                <a:solidFill>
                  <a:srgbClr val="003366"/>
                </a:solidFill>
              </a:rPr>
              <a:t>Ensembl (DAS)</a:t>
            </a:r>
            <a:endParaRPr lang="en-US" sz="1400" dirty="0">
              <a:solidFill>
                <a:srgbClr val="003366"/>
              </a:solidFill>
            </a:endParaRPr>
          </a:p>
        </p:txBody>
      </p:sp>
      <p:sp>
        <p:nvSpPr>
          <p:cNvPr id="14" name="TextBox 13"/>
          <p:cNvSpPr txBox="1"/>
          <p:nvPr/>
        </p:nvSpPr>
        <p:spPr>
          <a:xfrm>
            <a:off x="3342906" y="4550153"/>
            <a:ext cx="1543867" cy="1169551"/>
          </a:xfrm>
          <a:prstGeom prst="rect">
            <a:avLst/>
          </a:prstGeom>
          <a:noFill/>
        </p:spPr>
        <p:txBody>
          <a:bodyPr wrap="square" rtlCol="0">
            <a:spAutoFit/>
          </a:bodyPr>
          <a:lstStyle/>
          <a:p>
            <a:r>
              <a:rPr lang="en-US" sz="1400" dirty="0" smtClean="0">
                <a:solidFill>
                  <a:srgbClr val="003366"/>
                </a:solidFill>
              </a:rPr>
              <a:t>BAM</a:t>
            </a:r>
          </a:p>
          <a:p>
            <a:r>
              <a:rPr lang="en-US" sz="1400" dirty="0" smtClean="0">
                <a:solidFill>
                  <a:srgbClr val="003366"/>
                </a:solidFill>
              </a:rPr>
              <a:t>BED</a:t>
            </a:r>
          </a:p>
          <a:p>
            <a:r>
              <a:rPr lang="en-US" sz="1400" dirty="0" smtClean="0">
                <a:solidFill>
                  <a:srgbClr val="003366"/>
                </a:solidFill>
              </a:rPr>
              <a:t>BigWig</a:t>
            </a:r>
          </a:p>
          <a:p>
            <a:r>
              <a:rPr lang="en-US" sz="1400" dirty="0" smtClean="0">
                <a:solidFill>
                  <a:srgbClr val="003366"/>
                </a:solidFill>
              </a:rPr>
              <a:t>GFF3</a:t>
            </a:r>
          </a:p>
          <a:p>
            <a:r>
              <a:rPr lang="en-US" sz="1400" dirty="0" smtClean="0">
                <a:solidFill>
                  <a:srgbClr val="003366"/>
                </a:solidFill>
              </a:rPr>
              <a:t>MAKER output</a:t>
            </a:r>
            <a:endParaRPr lang="en-US" sz="1400" dirty="0">
              <a:solidFill>
                <a:srgbClr val="003366"/>
              </a:solidFill>
            </a:endParaRPr>
          </a:p>
        </p:txBody>
      </p:sp>
      <p:pic>
        <p:nvPicPr>
          <p:cNvPr id="15" name="Picture 1" descr="Web-Apollo-home-image5.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2236" y="2833679"/>
            <a:ext cx="4046371" cy="322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82625" y="1153437"/>
            <a:ext cx="7781925" cy="4788576"/>
          </a:xfrm>
        </p:spPr>
        <p:txBody>
          <a:bodyPr/>
          <a:lstStyle/>
          <a:p>
            <a:pPr marL="342900" lvl="1" indent="-342900">
              <a:spcBef>
                <a:spcPts val="1200"/>
              </a:spcBef>
              <a:buSzTx/>
            </a:pPr>
            <a:r>
              <a:rPr lang="en-US" dirty="0" smtClean="0">
                <a:latin typeface="Arial" charset="0"/>
                <a:ea typeface="ＭＳ Ｐゴシック" charset="0"/>
              </a:rPr>
              <a:t>Provides </a:t>
            </a:r>
            <a:r>
              <a:rPr lang="en-US" dirty="0">
                <a:latin typeface="Arial" charset="0"/>
                <a:ea typeface="ＭＳ Ｐゴシック" charset="0"/>
              </a:rPr>
              <a:t>dynamic access </a:t>
            </a:r>
            <a:r>
              <a:rPr lang="en-US" dirty="0" smtClean="0">
                <a:latin typeface="Arial" charset="0"/>
                <a:ea typeface="ＭＳ Ｐゴシック" charset="0"/>
              </a:rPr>
              <a:t>to genomic </a:t>
            </a:r>
            <a:r>
              <a:rPr lang="en-US" dirty="0">
                <a:latin typeface="Arial" charset="0"/>
                <a:ea typeface="ＭＳ Ｐゴシック" charset="0"/>
              </a:rPr>
              <a:t>analysis results from both </a:t>
            </a:r>
            <a:r>
              <a:rPr lang="en-US" dirty="0" smtClean="0">
                <a:latin typeface="Arial" charset="0"/>
                <a:ea typeface="ＭＳ Ｐゴシック" charset="0"/>
              </a:rPr>
              <a:t>UCSC and </a:t>
            </a:r>
            <a:r>
              <a:rPr lang="en-US" dirty="0">
                <a:latin typeface="Arial" charset="0"/>
                <a:ea typeface="ＭＳ Ｐゴシック" charset="0"/>
              </a:rPr>
              <a:t>Chado databases as well as </a:t>
            </a:r>
            <a:r>
              <a:rPr lang="en-US" dirty="0" smtClean="0">
                <a:latin typeface="Arial" charset="0"/>
                <a:ea typeface="ＭＳ Ｐゴシック" charset="0"/>
              </a:rPr>
              <a:t>database storage </a:t>
            </a:r>
            <a:r>
              <a:rPr lang="en-US" dirty="0">
                <a:latin typeface="Arial" charset="0"/>
                <a:ea typeface="ＭＳ Ｐゴシック" charset="0"/>
              </a:rPr>
              <a:t>of user-</a:t>
            </a:r>
            <a:r>
              <a:rPr lang="en-US" dirty="0" smtClean="0">
                <a:latin typeface="Arial" charset="0"/>
                <a:ea typeface="ＭＳ Ｐゴシック" charset="0"/>
              </a:rPr>
              <a:t>created annotations</a:t>
            </a:r>
            <a:r>
              <a:rPr lang="en-US" dirty="0">
                <a:latin typeface="Arial" charset="0"/>
                <a:ea typeface="ＭＳ Ｐゴシック" charset="0"/>
              </a:rPr>
              <a:t>. </a:t>
            </a:r>
            <a:r>
              <a:rPr lang="en-US" dirty="0" smtClean="0">
                <a:latin typeface="Arial" charset="0"/>
                <a:ea typeface="ＭＳ Ｐゴシック" charset="0"/>
              </a:rPr>
              <a:t>All user</a:t>
            </a:r>
            <a:r>
              <a:rPr lang="en-US" dirty="0">
                <a:latin typeface="Arial" charset="0"/>
                <a:ea typeface="ＭＳ Ｐゴシック" charset="0"/>
              </a:rPr>
              <a:t>-created sequence annotations </a:t>
            </a:r>
            <a:r>
              <a:rPr lang="en-US" dirty="0" smtClean="0">
                <a:latin typeface="Arial" charset="0"/>
                <a:ea typeface="ＭＳ Ｐゴシック" charset="0"/>
              </a:rPr>
              <a:t>are </a:t>
            </a:r>
            <a:r>
              <a:rPr lang="en-US" dirty="0">
                <a:latin typeface="Arial" charset="0"/>
                <a:ea typeface="ＭＳ Ｐゴシック" charset="0"/>
              </a:rPr>
              <a:t>a</a:t>
            </a:r>
            <a:r>
              <a:rPr lang="en-US" dirty="0" smtClean="0">
                <a:latin typeface="Arial" charset="0"/>
                <a:ea typeface="ＭＳ Ｐゴシック" charset="0"/>
              </a:rPr>
              <a:t>utomatically </a:t>
            </a:r>
            <a:r>
              <a:rPr lang="en-US" dirty="0">
                <a:latin typeface="Arial" charset="0"/>
                <a:ea typeface="ＭＳ Ｐゴシック" charset="0"/>
              </a:rPr>
              <a:t>uploaded to a </a:t>
            </a:r>
            <a:r>
              <a:rPr lang="en-US" dirty="0" smtClean="0">
                <a:latin typeface="Arial" charset="0"/>
                <a:ea typeface="ＭＳ Ｐゴシック" charset="0"/>
              </a:rPr>
              <a:t>server</a:t>
            </a:r>
            <a:r>
              <a:rPr lang="en-US" dirty="0">
                <a:latin typeface="Arial" charset="0"/>
                <a:ea typeface="ＭＳ Ｐゴシック" charset="0"/>
              </a:rPr>
              <a:t>, </a:t>
            </a:r>
            <a:r>
              <a:rPr lang="en-US" dirty="0" smtClean="0">
                <a:latin typeface="Arial" charset="0"/>
                <a:ea typeface="ＭＳ Ｐゴシック" charset="0"/>
              </a:rPr>
              <a:t>ensuring reliability</a:t>
            </a:r>
            <a:r>
              <a:rPr lang="en-US" dirty="0">
                <a:latin typeface="Arial" charset="0"/>
                <a:ea typeface="ＭＳ Ｐゴシック" charset="0"/>
              </a:rPr>
              <a:t>. </a:t>
            </a:r>
            <a:endParaRPr lang="en-US" dirty="0" smtClean="0">
              <a:latin typeface="Arial" charset="0"/>
              <a:ea typeface="ＭＳ Ｐゴシック" charset="0"/>
            </a:endParaRPr>
          </a:p>
        </p:txBody>
      </p:sp>
    </p:spTree>
    <p:extLst>
      <p:ext uri="{BB962C8B-B14F-4D97-AF65-F5344CB8AC3E}">
        <p14:creationId xmlns:p14="http://schemas.microsoft.com/office/powerpoint/2010/main" val="39371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250126" y="412784"/>
            <a:ext cx="7092512" cy="5954704"/>
            <a:chOff x="1250126" y="269929"/>
            <a:chExt cx="7092512" cy="5954704"/>
          </a:xfrm>
        </p:grpSpPr>
        <p:sp>
          <p:nvSpPr>
            <p:cNvPr id="85" name="Rounded Rectangle 84"/>
            <p:cNvSpPr/>
            <p:nvPr/>
          </p:nvSpPr>
          <p:spPr>
            <a:xfrm>
              <a:off x="5464053" y="4547387"/>
              <a:ext cx="2810486" cy="1677246"/>
            </a:xfrm>
            <a:prstGeom prst="roundRect">
              <a:avLst/>
            </a:prstGeom>
            <a:solidFill>
              <a:srgbClr val="FF6600">
                <a:alpha val="41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86" name="Rounded Rectangle 85"/>
            <p:cNvSpPr/>
            <p:nvPr/>
          </p:nvSpPr>
          <p:spPr>
            <a:xfrm>
              <a:off x="1295866" y="4558103"/>
              <a:ext cx="4152711" cy="1666530"/>
            </a:xfrm>
            <a:prstGeom prst="roundRect">
              <a:avLst/>
            </a:prstGeom>
            <a:solidFill>
              <a:srgbClr val="90F915">
                <a:alpha val="41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87" name="Rounded Rectangle 86"/>
            <p:cNvSpPr/>
            <p:nvPr/>
          </p:nvSpPr>
          <p:spPr>
            <a:xfrm>
              <a:off x="1250126" y="1329894"/>
              <a:ext cx="7037287" cy="3207855"/>
            </a:xfrm>
            <a:prstGeom prst="roundRect">
              <a:avLst/>
            </a:prstGeom>
            <a:solidFill>
              <a:schemeClr val="accent5">
                <a:alpha val="41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88" name="Rounded Rectangle 87"/>
            <p:cNvSpPr/>
            <p:nvPr/>
          </p:nvSpPr>
          <p:spPr>
            <a:xfrm>
              <a:off x="2685762" y="296213"/>
              <a:ext cx="4170663" cy="1018423"/>
            </a:xfrm>
            <a:prstGeom prst="roundRect">
              <a:avLst/>
            </a:prstGeom>
            <a:solidFill>
              <a:schemeClr val="accent6">
                <a:lumMod val="40000"/>
                <a:lumOff val="60000"/>
                <a:alpha val="41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pic>
          <p:nvPicPr>
            <p:cNvPr id="90" name="Picture 89" descr="_Firefox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9682" y="452215"/>
              <a:ext cx="599265" cy="576491"/>
            </a:xfrm>
            <a:prstGeom prst="rect">
              <a:avLst/>
            </a:prstGeom>
          </p:spPr>
        </p:pic>
        <p:pic>
          <p:nvPicPr>
            <p:cNvPr id="91" name="Picture 90" descr="Apple_Safari.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00991" y="340601"/>
              <a:ext cx="683049" cy="683049"/>
            </a:xfrm>
            <a:prstGeom prst="rect">
              <a:avLst/>
            </a:prstGeom>
          </p:spPr>
        </p:pic>
        <p:pic>
          <p:nvPicPr>
            <p:cNvPr id="92" name="Picture 91" descr="chrome-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0230" y="719481"/>
              <a:ext cx="541340" cy="541340"/>
            </a:xfrm>
            <a:prstGeom prst="rect">
              <a:avLst/>
            </a:prstGeom>
          </p:spPr>
        </p:pic>
        <p:pic>
          <p:nvPicPr>
            <p:cNvPr id="93" name="Picture 92" descr="text-file-ic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15606" y="425734"/>
              <a:ext cx="547138" cy="547138"/>
            </a:xfrm>
            <a:prstGeom prst="rect">
              <a:avLst/>
            </a:prstGeom>
          </p:spPr>
        </p:pic>
        <p:pic>
          <p:nvPicPr>
            <p:cNvPr id="95" name="Picture 94" descr="text-file-ic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78519" y="495784"/>
              <a:ext cx="547138" cy="547138"/>
            </a:xfrm>
            <a:prstGeom prst="rect">
              <a:avLst/>
            </a:prstGeom>
          </p:spPr>
        </p:pic>
        <p:pic>
          <p:nvPicPr>
            <p:cNvPr id="96" name="Picture 95" descr="text-file-ic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39927" y="571188"/>
              <a:ext cx="547138" cy="547138"/>
            </a:xfrm>
            <a:prstGeom prst="rect">
              <a:avLst/>
            </a:prstGeom>
          </p:spPr>
        </p:pic>
        <p:sp>
          <p:nvSpPr>
            <p:cNvPr id="97" name="TextBox 96"/>
            <p:cNvSpPr txBox="1"/>
            <p:nvPr/>
          </p:nvSpPr>
          <p:spPr>
            <a:xfrm>
              <a:off x="6091607" y="382368"/>
              <a:ext cx="1274934" cy="830997"/>
            </a:xfrm>
            <a:prstGeom prst="rect">
              <a:avLst/>
            </a:prstGeom>
            <a:noFill/>
            <a:effectLst/>
            <a:scene3d>
              <a:camera prst="orthographicFront"/>
              <a:lightRig rig="threePt" dir="t"/>
            </a:scene3d>
            <a:sp3d prstMaterial="matte"/>
          </p:spPr>
          <p:txBody>
            <a:bodyPr wrap="square" rtlCol="0">
              <a:spAutoFit/>
            </a:bodyPr>
            <a:lstStyle/>
            <a:p>
              <a:r>
                <a:rPr lang="en-US" sz="1200" dirty="0" smtClean="0">
                  <a:solidFill>
                    <a:srgbClr val="003366"/>
                  </a:solidFill>
                  <a:latin typeface="Arial"/>
                  <a:cs typeface="Arial"/>
                </a:rPr>
                <a:t>- BAM</a:t>
              </a:r>
              <a:br>
                <a:rPr lang="en-US" sz="1200" dirty="0" smtClean="0">
                  <a:solidFill>
                    <a:srgbClr val="003366"/>
                  </a:solidFill>
                  <a:latin typeface="Arial"/>
                  <a:cs typeface="Arial"/>
                </a:rPr>
              </a:br>
              <a:r>
                <a:rPr lang="en-US" sz="1200" dirty="0" smtClean="0">
                  <a:solidFill>
                    <a:srgbClr val="003366"/>
                  </a:solidFill>
                  <a:latin typeface="Arial"/>
                  <a:cs typeface="Arial"/>
                </a:rPr>
                <a:t>- BigWig</a:t>
              </a:r>
              <a:br>
                <a:rPr lang="en-US" sz="1200" dirty="0" smtClean="0">
                  <a:solidFill>
                    <a:srgbClr val="003366"/>
                  </a:solidFill>
                  <a:latin typeface="Arial"/>
                  <a:cs typeface="Arial"/>
                </a:rPr>
              </a:br>
              <a:r>
                <a:rPr lang="en-US" sz="1200" dirty="0" smtClean="0">
                  <a:solidFill>
                    <a:srgbClr val="003366"/>
                  </a:solidFill>
                  <a:latin typeface="Arial"/>
                  <a:cs typeface="Arial"/>
                </a:rPr>
                <a:t>- GFF3</a:t>
              </a:r>
              <a:br>
                <a:rPr lang="en-US" sz="1200" dirty="0" smtClean="0">
                  <a:solidFill>
                    <a:srgbClr val="003366"/>
                  </a:solidFill>
                  <a:latin typeface="Arial"/>
                  <a:cs typeface="Arial"/>
                </a:rPr>
              </a:br>
              <a:r>
                <a:rPr lang="en-US" sz="1200" dirty="0" smtClean="0">
                  <a:solidFill>
                    <a:srgbClr val="003366"/>
                  </a:solidFill>
                  <a:latin typeface="Arial"/>
                  <a:cs typeface="Arial"/>
                </a:rPr>
                <a:t>- VCF*</a:t>
              </a:r>
              <a:endParaRPr lang="en-US" sz="1200" dirty="0">
                <a:solidFill>
                  <a:srgbClr val="003366"/>
                </a:solidFill>
                <a:latin typeface="Arial"/>
                <a:cs typeface="Arial"/>
              </a:endParaRPr>
            </a:p>
          </p:txBody>
        </p:sp>
        <p:sp>
          <p:nvSpPr>
            <p:cNvPr id="117" name="TextBox 116"/>
            <p:cNvSpPr txBox="1"/>
            <p:nvPr/>
          </p:nvSpPr>
          <p:spPr>
            <a:xfrm>
              <a:off x="3727849" y="3379842"/>
              <a:ext cx="1259077" cy="646331"/>
            </a:xfrm>
            <a:prstGeom prst="rect">
              <a:avLst/>
            </a:prstGeom>
            <a:noFill/>
            <a:effectLst/>
            <a:scene3d>
              <a:camera prst="orthographicFront"/>
              <a:lightRig rig="threePt" dir="t"/>
            </a:scene3d>
            <a:sp3d prstMaterial="matte"/>
          </p:spPr>
          <p:txBody>
            <a:bodyPr wrap="square" rtlCol="0">
              <a:spAutoFit/>
            </a:bodyPr>
            <a:lstStyle/>
            <a:p>
              <a:pPr algn="ctr"/>
              <a:r>
                <a:rPr lang="en-US" sz="1200" dirty="0">
                  <a:solidFill>
                    <a:srgbClr val="003366"/>
                  </a:solidFill>
                  <a:effectLst>
                    <a:outerShdw blurRad="50800" dist="38100" dir="2700000" algn="tl" rotWithShape="0">
                      <a:srgbClr val="000000">
                        <a:alpha val="43000"/>
                      </a:srgbClr>
                    </a:outerShdw>
                  </a:effectLst>
                  <a:latin typeface="Arial"/>
                  <a:cs typeface="Arial"/>
                </a:rPr>
                <a:t>Trellis </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Data Broker (Java)</a:t>
              </a:r>
            </a:p>
          </p:txBody>
        </p:sp>
        <p:sp>
          <p:nvSpPr>
            <p:cNvPr id="193" name="TextBox 192"/>
            <p:cNvSpPr txBox="1"/>
            <p:nvPr/>
          </p:nvSpPr>
          <p:spPr>
            <a:xfrm>
              <a:off x="1424498" y="3379842"/>
              <a:ext cx="1954276" cy="646331"/>
            </a:xfrm>
            <a:prstGeom prst="rect">
              <a:avLst/>
            </a:prstGeom>
            <a:noFill/>
            <a:ln>
              <a:noFill/>
            </a:ln>
            <a:effectLst/>
            <a:scene3d>
              <a:camera prst="orthographicFront"/>
              <a:lightRig rig="threePt" dir="t"/>
            </a:scene3d>
            <a:sp3d prstMaterial="matte"/>
          </p:spPr>
          <p:txBody>
            <a:bodyPr wrap="square" rtlCol="0">
              <a:spAutoFit/>
            </a:bodyPr>
            <a:lstStyle/>
            <a:p>
              <a:pPr algn="ctr"/>
              <a:r>
                <a:rPr lang="en-US" sz="1200" dirty="0">
                  <a:solidFill>
                    <a:srgbClr val="003366"/>
                  </a:solidFill>
                  <a:effectLst>
                    <a:outerShdw blurRad="50800" dist="38100" dir="2700000" algn="tl" rotWithShape="0">
                      <a:srgbClr val="000000">
                        <a:alpha val="43000"/>
                      </a:srgbClr>
                    </a:outerShdw>
                  </a:effectLst>
                  <a:latin typeface="Arial"/>
                  <a:cs typeface="Arial"/>
                </a:rPr>
                <a:t>Static </a:t>
              </a:r>
              <a:r>
                <a:rPr lang="en-US" sz="1200" dirty="0" smtClean="0">
                  <a:solidFill>
                    <a:srgbClr val="003366"/>
                  </a:solidFill>
                  <a:effectLst>
                    <a:outerShdw blurRad="50800" dist="38100" dir="2700000" algn="tl" rotWithShape="0">
                      <a:srgbClr val="000000">
                        <a:alpha val="43000"/>
                      </a:srgbClr>
                    </a:outerShdw>
                  </a:effectLst>
                  <a:latin typeface="Arial"/>
                  <a:cs typeface="Arial"/>
                </a:rPr>
                <a:t>JSON</a:t>
              </a:r>
              <a:r>
                <a:rPr lang="en-US" sz="1200" dirty="0">
                  <a:solidFill>
                    <a:srgbClr val="003366"/>
                  </a:solidFill>
                  <a:effectLst>
                    <a:outerShdw blurRad="50800" dist="38100" dir="2700000" algn="tl" rotWithShape="0">
                      <a:srgbClr val="000000">
                        <a:alpha val="43000"/>
                      </a:srgbClr>
                    </a:outerShdw>
                  </a:effectLst>
                  <a:latin typeface="Arial"/>
                  <a:cs typeface="Arial"/>
                </a:rPr>
                <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Generation Pipeline </a:t>
              </a:r>
              <a:r>
                <a:rPr lang="en-US" sz="1200" dirty="0" smtClean="0">
                  <a:solidFill>
                    <a:srgbClr val="003366"/>
                  </a:solidFill>
                  <a:effectLst>
                    <a:outerShdw blurRad="50800" dist="38100" dir="2700000" algn="tl" rotWithShape="0">
                      <a:srgbClr val="000000">
                        <a:alpha val="43000"/>
                      </a:srgbClr>
                    </a:outerShdw>
                  </a:effectLst>
                  <a:latin typeface="Arial"/>
                  <a:cs typeface="Arial"/>
                </a:rPr>
                <a:t/>
              </a:r>
              <a:br>
                <a:rPr lang="en-US" sz="1200" dirty="0" smtClean="0">
                  <a:solidFill>
                    <a:srgbClr val="003366"/>
                  </a:solidFill>
                  <a:effectLst>
                    <a:outerShdw blurRad="50800" dist="38100" dir="2700000" algn="tl" rotWithShape="0">
                      <a:srgbClr val="000000">
                        <a:alpha val="43000"/>
                      </a:srgbClr>
                    </a:outerShdw>
                  </a:effectLst>
                  <a:latin typeface="Arial"/>
                  <a:cs typeface="Arial"/>
                </a:rPr>
              </a:br>
              <a:r>
                <a:rPr lang="en-US" sz="1200" dirty="0" smtClean="0">
                  <a:solidFill>
                    <a:srgbClr val="003366"/>
                  </a:solidFill>
                  <a:effectLst>
                    <a:outerShdw blurRad="50800" dist="38100" dir="2700000" algn="tl" rotWithShape="0">
                      <a:srgbClr val="000000">
                        <a:alpha val="43000"/>
                      </a:srgbClr>
                    </a:outerShdw>
                  </a:effectLst>
                  <a:latin typeface="Arial"/>
                  <a:cs typeface="Arial"/>
                </a:rPr>
                <a:t>(</a:t>
              </a:r>
              <a:r>
                <a:rPr lang="en-US" sz="1200" dirty="0">
                  <a:solidFill>
                    <a:srgbClr val="003366"/>
                  </a:solidFill>
                  <a:effectLst>
                    <a:outerShdw blurRad="50800" dist="38100" dir="2700000" algn="tl" rotWithShape="0">
                      <a:srgbClr val="000000">
                        <a:alpha val="43000"/>
                      </a:srgbClr>
                    </a:outerShdw>
                  </a:effectLst>
                  <a:latin typeface="Arial"/>
                  <a:cs typeface="Arial"/>
                </a:rPr>
                <a:t>Perl)</a:t>
              </a:r>
            </a:p>
          </p:txBody>
        </p:sp>
        <p:sp>
          <p:nvSpPr>
            <p:cNvPr id="130" name="Rounded Rectangle 129"/>
            <p:cNvSpPr>
              <a:spLocks/>
            </p:cNvSpPr>
            <p:nvPr/>
          </p:nvSpPr>
          <p:spPr>
            <a:xfrm>
              <a:off x="1383253" y="2911694"/>
              <a:ext cx="3977600" cy="1464106"/>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133" name="TextBox 132"/>
            <p:cNvSpPr txBox="1"/>
            <p:nvPr/>
          </p:nvSpPr>
          <p:spPr>
            <a:xfrm>
              <a:off x="2017463" y="2905673"/>
              <a:ext cx="2698084"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Server-side Data Service</a:t>
              </a:r>
            </a:p>
          </p:txBody>
        </p:sp>
        <p:sp>
          <p:nvSpPr>
            <p:cNvPr id="134" name="TextBox 133"/>
            <p:cNvSpPr txBox="1"/>
            <p:nvPr/>
          </p:nvSpPr>
          <p:spPr>
            <a:xfrm>
              <a:off x="5464053" y="2905673"/>
              <a:ext cx="2708313"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Annotation Editing </a:t>
              </a:r>
              <a:r>
                <a:rPr lang="en-US" sz="1200" b="1" dirty="0" smtClean="0">
                  <a:solidFill>
                    <a:srgbClr val="003366"/>
                  </a:solidFill>
                  <a:effectLst>
                    <a:outerShdw blurRad="50800" dist="38100" dir="2700000" algn="tl" rotWithShape="0">
                      <a:srgbClr val="000000">
                        <a:alpha val="43000"/>
                      </a:srgbClr>
                    </a:outerShdw>
                  </a:effectLst>
                  <a:latin typeface="Arial"/>
                  <a:cs typeface="Arial"/>
                </a:rPr>
                <a:t>Engine (Java)</a:t>
              </a:r>
              <a:endParaRPr lang="en-US" sz="1200" b="1" dirty="0">
                <a:solidFill>
                  <a:srgbClr val="003366"/>
                </a:solidFill>
                <a:effectLst>
                  <a:outerShdw blurRad="50800" dist="38100" dir="2700000" algn="tl" rotWithShape="0">
                    <a:srgbClr val="000000">
                      <a:alpha val="43000"/>
                    </a:srgbClr>
                  </a:outerShdw>
                </a:effectLst>
                <a:latin typeface="Arial"/>
                <a:cs typeface="Arial"/>
              </a:endParaRPr>
            </a:p>
          </p:txBody>
        </p:sp>
        <p:sp>
          <p:nvSpPr>
            <p:cNvPr id="135" name="TextBox 134"/>
            <p:cNvSpPr txBox="1"/>
            <p:nvPr/>
          </p:nvSpPr>
          <p:spPr>
            <a:xfrm>
              <a:off x="5465785" y="3822768"/>
              <a:ext cx="1443026" cy="461665"/>
            </a:xfrm>
            <a:prstGeom prst="rect">
              <a:avLst/>
            </a:prstGeom>
            <a:noFill/>
            <a:effectLst/>
            <a:scene3d>
              <a:camera prst="orthographicFront"/>
              <a:lightRig rig="threePt" dir="t"/>
            </a:scene3d>
            <a:sp3d prstMaterial="matte"/>
          </p:spPr>
          <p:txBody>
            <a:bodyPr wrap="square" rtlCol="0">
              <a:spAutoFit/>
            </a:bodyPr>
            <a:lstStyle/>
            <a:p>
              <a:pPr algn="ctr"/>
              <a:r>
                <a:rPr lang="en-US" sz="1200" dirty="0">
                  <a:solidFill>
                    <a:srgbClr val="003366"/>
                  </a:solidFill>
                  <a:effectLst>
                    <a:outerShdw blurRad="50800" dist="38100" dir="2700000" algn="tl" rotWithShape="0">
                      <a:srgbClr val="000000">
                        <a:alpha val="43000"/>
                      </a:srgbClr>
                    </a:outerShdw>
                  </a:effectLst>
                  <a:latin typeface="Arial"/>
                  <a:cs typeface="Arial"/>
                </a:rPr>
                <a:t>Berkeley DB </a:t>
              </a:r>
              <a:r>
                <a:rPr lang="en-US" sz="1200" dirty="0" smtClean="0">
                  <a:solidFill>
                    <a:srgbClr val="003366"/>
                  </a:solidFill>
                  <a:effectLst>
                    <a:outerShdw blurRad="50800" dist="38100" dir="2700000" algn="tl" rotWithShape="0">
                      <a:srgbClr val="000000">
                        <a:alpha val="43000"/>
                      </a:srgbClr>
                    </a:outerShdw>
                  </a:effectLst>
                  <a:latin typeface="Arial"/>
                  <a:cs typeface="Arial"/>
                </a:rPr>
                <a:t>realtime store</a:t>
              </a:r>
              <a:endParaRPr lang="en-US" sz="1200" dirty="0">
                <a:solidFill>
                  <a:srgbClr val="003366"/>
                </a:solidFill>
                <a:effectLst>
                  <a:outerShdw blurRad="50800" dist="38100" dir="2700000" algn="tl" rotWithShape="0">
                    <a:srgbClr val="000000">
                      <a:alpha val="43000"/>
                    </a:srgbClr>
                  </a:outerShdw>
                </a:effectLst>
                <a:latin typeface="Arial"/>
                <a:cs typeface="Arial"/>
              </a:endParaRPr>
            </a:p>
          </p:txBody>
        </p:sp>
        <p:pic>
          <p:nvPicPr>
            <p:cNvPr id="140" name="Picture 139" descr="database2.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1470" y="3312468"/>
              <a:ext cx="511656" cy="566928"/>
            </a:xfrm>
            <a:prstGeom prst="rect">
              <a:avLst/>
            </a:prstGeom>
          </p:spPr>
        </p:pic>
        <p:sp>
          <p:nvSpPr>
            <p:cNvPr id="143" name="TextBox 142"/>
            <p:cNvSpPr txBox="1"/>
            <p:nvPr/>
          </p:nvSpPr>
          <p:spPr>
            <a:xfrm>
              <a:off x="6614594" y="3822768"/>
              <a:ext cx="1672819" cy="461665"/>
            </a:xfrm>
            <a:prstGeom prst="rect">
              <a:avLst/>
            </a:prstGeom>
            <a:noFill/>
            <a:effectLst/>
            <a:scene3d>
              <a:camera prst="orthographicFront"/>
              <a:lightRig rig="threePt" dir="t"/>
            </a:scene3d>
            <a:sp3d prstMaterial="matte"/>
          </p:spPr>
          <p:txBody>
            <a:bodyPr wrap="square" rtlCol="0">
              <a:spAutoFit/>
            </a:bodyPr>
            <a:lstStyle/>
            <a:p>
              <a:pPr algn="ctr"/>
              <a:r>
                <a:rPr lang="en-US" sz="1200" dirty="0">
                  <a:solidFill>
                    <a:srgbClr val="003366"/>
                  </a:solidFill>
                  <a:effectLst>
                    <a:outerShdw blurRad="50800" dist="38100" dir="2700000" algn="tl" rotWithShape="0">
                      <a:srgbClr val="000000">
                        <a:alpha val="43000"/>
                      </a:srgbClr>
                    </a:outerShdw>
                  </a:effectLst>
                  <a:latin typeface="Arial"/>
                  <a:cs typeface="Arial"/>
                </a:rPr>
                <a:t>User </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Management</a:t>
              </a:r>
            </a:p>
          </p:txBody>
        </p:sp>
        <p:pic>
          <p:nvPicPr>
            <p:cNvPr id="144" name="Picture 143" descr="database2.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91050" y="3312468"/>
              <a:ext cx="519906" cy="576072"/>
            </a:xfrm>
            <a:prstGeom prst="rect">
              <a:avLst/>
            </a:prstGeom>
          </p:spPr>
        </p:pic>
        <p:sp>
          <p:nvSpPr>
            <p:cNvPr id="151" name="Rounded Rectangle 150"/>
            <p:cNvSpPr>
              <a:spLocks/>
            </p:cNvSpPr>
            <p:nvPr/>
          </p:nvSpPr>
          <p:spPr>
            <a:xfrm>
              <a:off x="5459169" y="2911695"/>
              <a:ext cx="2713197" cy="1464106"/>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cxnSp>
          <p:nvCxnSpPr>
            <p:cNvPr id="164" name="Curved Connector 163"/>
            <p:cNvCxnSpPr/>
            <p:nvPr/>
          </p:nvCxnSpPr>
          <p:spPr>
            <a:xfrm rot="10800000" flipV="1">
              <a:off x="4752648" y="648355"/>
              <a:ext cx="794121" cy="249612"/>
            </a:xfrm>
            <a:prstGeom prst="curvedConnector3">
              <a:avLst>
                <a:gd name="adj1" fmla="val 50000"/>
              </a:avLst>
            </a:prstGeom>
            <a:ln w="63500" cmpd="sng">
              <a:solidFill>
                <a:srgbClr val="6B6BCF"/>
              </a:solidFill>
              <a:tailEnd type="triangle"/>
            </a:ln>
          </p:spPr>
          <p:style>
            <a:lnRef idx="2">
              <a:schemeClr val="accent1"/>
            </a:lnRef>
            <a:fillRef idx="0">
              <a:schemeClr val="accent1"/>
            </a:fillRef>
            <a:effectRef idx="1">
              <a:schemeClr val="accent1"/>
            </a:effectRef>
            <a:fontRef idx="minor">
              <a:schemeClr val="tx1"/>
            </a:fontRef>
          </p:style>
        </p:cxnSp>
        <p:sp>
          <p:nvSpPr>
            <p:cNvPr id="165" name="TextBox 164"/>
            <p:cNvSpPr txBox="1"/>
            <p:nvPr/>
          </p:nvSpPr>
          <p:spPr>
            <a:xfrm>
              <a:off x="2598549" y="4547387"/>
              <a:ext cx="1666927"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Data Sources</a:t>
              </a:r>
            </a:p>
          </p:txBody>
        </p:sp>
        <p:sp>
          <p:nvSpPr>
            <p:cNvPr id="166" name="Rounded Rectangle 165"/>
            <p:cNvSpPr>
              <a:spLocks/>
            </p:cNvSpPr>
            <p:nvPr/>
          </p:nvSpPr>
          <p:spPr>
            <a:xfrm>
              <a:off x="1383252" y="4866740"/>
              <a:ext cx="1956816" cy="1222043"/>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167" name="TextBox 166"/>
            <p:cNvSpPr txBox="1"/>
            <p:nvPr/>
          </p:nvSpPr>
          <p:spPr>
            <a:xfrm>
              <a:off x="1396276" y="4864748"/>
              <a:ext cx="2003778"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Analysis Pipelines</a:t>
              </a:r>
            </a:p>
          </p:txBody>
        </p:sp>
        <p:pic>
          <p:nvPicPr>
            <p:cNvPr id="168" name="Picture 167" descr="text-file-ic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80531" y="5271107"/>
              <a:ext cx="547138" cy="547138"/>
            </a:xfrm>
            <a:prstGeom prst="rect">
              <a:avLst/>
            </a:prstGeom>
          </p:spPr>
        </p:pic>
        <p:pic>
          <p:nvPicPr>
            <p:cNvPr id="169" name="Picture 168" descr="text-file-ic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69431" y="5347307"/>
              <a:ext cx="547138" cy="547138"/>
            </a:xfrm>
            <a:prstGeom prst="rect">
              <a:avLst/>
            </a:prstGeom>
          </p:spPr>
        </p:pic>
        <p:sp>
          <p:nvSpPr>
            <p:cNvPr id="170" name="TextBox 169"/>
            <p:cNvSpPr txBox="1"/>
            <p:nvPr/>
          </p:nvSpPr>
          <p:spPr>
            <a:xfrm>
              <a:off x="1887991" y="5164433"/>
              <a:ext cx="870839" cy="830997"/>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 BAM</a:t>
              </a:r>
            </a:p>
            <a:p>
              <a:r>
                <a:rPr lang="en-US" sz="1200" dirty="0">
                  <a:solidFill>
                    <a:srgbClr val="003366"/>
                  </a:solidFill>
                  <a:effectLst>
                    <a:outerShdw blurRad="50800" dist="38100" dir="2700000" algn="tl" rotWithShape="0">
                      <a:srgbClr val="000000">
                        <a:alpha val="43000"/>
                      </a:srgbClr>
                    </a:outerShdw>
                  </a:effectLst>
                  <a:latin typeface="Arial"/>
                  <a:cs typeface="Arial"/>
                </a:rPr>
                <a:t>- BED</a:t>
              </a:r>
            </a:p>
            <a:p>
              <a:r>
                <a:rPr lang="en-US" sz="1200" dirty="0">
                  <a:solidFill>
                    <a:srgbClr val="003366"/>
                  </a:solidFill>
                  <a:effectLst>
                    <a:outerShdw blurRad="50800" dist="38100" dir="2700000" algn="tl" rotWithShape="0">
                      <a:srgbClr val="000000">
                        <a:alpha val="43000"/>
                      </a:srgbClr>
                    </a:outerShdw>
                  </a:effectLst>
                  <a:latin typeface="Arial"/>
                  <a:cs typeface="Arial"/>
                </a:rPr>
                <a:t>- BigWig</a:t>
              </a:r>
            </a:p>
            <a:p>
              <a:r>
                <a:rPr lang="en-US" sz="1200" dirty="0">
                  <a:solidFill>
                    <a:srgbClr val="003366"/>
                  </a:solidFill>
                  <a:effectLst>
                    <a:outerShdw blurRad="50800" dist="38100" dir="2700000" algn="tl" rotWithShape="0">
                      <a:srgbClr val="000000">
                        <a:alpha val="43000"/>
                      </a:srgbClr>
                    </a:outerShdw>
                  </a:effectLst>
                  <a:latin typeface="Arial"/>
                  <a:cs typeface="Arial"/>
                </a:rPr>
                <a:t>- GFF3</a:t>
              </a:r>
            </a:p>
          </p:txBody>
        </p:sp>
        <p:sp>
          <p:nvSpPr>
            <p:cNvPr id="171" name="TextBox 170"/>
            <p:cNvSpPr txBox="1"/>
            <p:nvPr/>
          </p:nvSpPr>
          <p:spPr>
            <a:xfrm>
              <a:off x="2492013" y="5282510"/>
              <a:ext cx="975995" cy="461665"/>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 MAKER </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  </a:t>
              </a:r>
              <a:r>
                <a:rPr lang="en-US" sz="1200" dirty="0" smtClean="0">
                  <a:solidFill>
                    <a:srgbClr val="003366"/>
                  </a:solidFill>
                  <a:effectLst>
                    <a:outerShdw blurRad="50800" dist="38100" dir="2700000" algn="tl" rotWithShape="0">
                      <a:srgbClr val="000000">
                        <a:alpha val="43000"/>
                      </a:srgbClr>
                    </a:outerShdw>
                  </a:effectLst>
                  <a:latin typeface="Arial"/>
                  <a:cs typeface="Arial"/>
                </a:rPr>
                <a:t>output</a:t>
              </a:r>
              <a:endParaRPr lang="en-US" sz="1200" dirty="0">
                <a:solidFill>
                  <a:srgbClr val="003366"/>
                </a:solidFill>
                <a:effectLst>
                  <a:outerShdw blurRad="50800" dist="38100" dir="2700000" algn="tl" rotWithShape="0">
                    <a:srgbClr val="000000">
                      <a:alpha val="43000"/>
                    </a:srgbClr>
                  </a:outerShdw>
                </a:effectLst>
                <a:latin typeface="Arial"/>
                <a:cs typeface="Arial"/>
              </a:endParaRPr>
            </a:p>
          </p:txBody>
        </p:sp>
        <p:cxnSp>
          <p:nvCxnSpPr>
            <p:cNvPr id="172" name="Straight Arrow Connector 171"/>
            <p:cNvCxnSpPr/>
            <p:nvPr/>
          </p:nvCxnSpPr>
          <p:spPr>
            <a:xfrm flipV="1">
              <a:off x="2336680" y="4290734"/>
              <a:ext cx="0" cy="574280"/>
            </a:xfrm>
            <a:prstGeom prst="straightConnector1">
              <a:avLst/>
            </a:prstGeom>
            <a:ln w="63500" cmpd="sng">
              <a:solidFill>
                <a:srgbClr val="6B6BCF"/>
              </a:solidFill>
              <a:tailEnd type="triangle"/>
            </a:ln>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3442596" y="4864748"/>
              <a:ext cx="1928840"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Data Repositories</a:t>
              </a:r>
            </a:p>
          </p:txBody>
        </p:sp>
        <p:sp>
          <p:nvSpPr>
            <p:cNvPr id="174" name="TextBox 173"/>
            <p:cNvSpPr txBox="1"/>
            <p:nvPr/>
          </p:nvSpPr>
          <p:spPr>
            <a:xfrm>
              <a:off x="3442596" y="5121369"/>
              <a:ext cx="796856" cy="276999"/>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Chado</a:t>
              </a:r>
            </a:p>
          </p:txBody>
        </p:sp>
        <p:pic>
          <p:nvPicPr>
            <p:cNvPr id="175" name="Picture 174" descr="ucsc.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368009" y="5208580"/>
              <a:ext cx="766497" cy="233986"/>
            </a:xfrm>
            <a:prstGeom prst="rect">
              <a:avLst/>
            </a:prstGeom>
          </p:spPr>
        </p:pic>
        <p:pic>
          <p:nvPicPr>
            <p:cNvPr id="176" name="Picture 175" descr="database2.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29481" y="5383303"/>
              <a:ext cx="404088" cy="447743"/>
            </a:xfrm>
            <a:prstGeom prst="rect">
              <a:avLst/>
            </a:prstGeom>
          </p:spPr>
        </p:pic>
        <p:sp>
          <p:nvSpPr>
            <p:cNvPr id="177" name="TextBox 176"/>
            <p:cNvSpPr txBox="1"/>
            <p:nvPr/>
          </p:nvSpPr>
          <p:spPr>
            <a:xfrm>
              <a:off x="4387619" y="5374337"/>
              <a:ext cx="870839" cy="276999"/>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MySQL</a:t>
              </a:r>
            </a:p>
          </p:txBody>
        </p:sp>
        <p:sp>
          <p:nvSpPr>
            <p:cNvPr id="178" name="TextBox 177"/>
            <p:cNvSpPr txBox="1"/>
            <p:nvPr/>
          </p:nvSpPr>
          <p:spPr>
            <a:xfrm>
              <a:off x="3921061" y="5615143"/>
              <a:ext cx="1524455" cy="461665"/>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DAS servers </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e.g</a:t>
              </a:r>
              <a:r>
                <a:rPr lang="en-US" sz="1200" dirty="0" smtClean="0">
                  <a:solidFill>
                    <a:srgbClr val="003366"/>
                  </a:solidFill>
                  <a:effectLst>
                    <a:outerShdw blurRad="50800" dist="38100" dir="2700000" algn="tl" rotWithShape="0">
                      <a:srgbClr val="000000">
                        <a:alpha val="43000"/>
                      </a:srgbClr>
                    </a:outerShdw>
                  </a:effectLst>
                  <a:latin typeface="Arial"/>
                  <a:cs typeface="Arial"/>
                </a:rPr>
                <a:t>. Ensembl</a:t>
              </a:r>
              <a:endParaRPr lang="en-US" sz="1200" dirty="0">
                <a:solidFill>
                  <a:srgbClr val="003366"/>
                </a:solidFill>
                <a:effectLst>
                  <a:outerShdw blurRad="50800" dist="38100" dir="2700000" algn="tl" rotWithShape="0">
                    <a:srgbClr val="000000">
                      <a:alpha val="43000"/>
                    </a:srgbClr>
                  </a:outerShdw>
                </a:effectLst>
                <a:latin typeface="Arial"/>
                <a:cs typeface="Arial"/>
              </a:endParaRPr>
            </a:p>
          </p:txBody>
        </p:sp>
        <p:sp>
          <p:nvSpPr>
            <p:cNvPr id="180" name="Rounded Rectangle 179"/>
            <p:cNvSpPr>
              <a:spLocks/>
            </p:cNvSpPr>
            <p:nvPr/>
          </p:nvSpPr>
          <p:spPr>
            <a:xfrm>
              <a:off x="3410847" y="4866740"/>
              <a:ext cx="1956816" cy="1222043"/>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181" name="TextBox 180"/>
            <p:cNvSpPr txBox="1"/>
            <p:nvPr/>
          </p:nvSpPr>
          <p:spPr>
            <a:xfrm>
              <a:off x="5727727" y="4758918"/>
              <a:ext cx="2283139"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smtClean="0">
                  <a:solidFill>
                    <a:srgbClr val="003366"/>
                  </a:solidFill>
                  <a:effectLst>
                    <a:outerShdw blurRad="50800" dist="38100" dir="2700000" algn="tl" rotWithShape="0">
                      <a:srgbClr val="000000">
                        <a:alpha val="43000"/>
                      </a:srgbClr>
                    </a:outerShdw>
                  </a:effectLst>
                  <a:latin typeface="Arial"/>
                  <a:cs typeface="Arial"/>
                </a:rPr>
                <a:t>Annotation Exports</a:t>
              </a:r>
              <a:endParaRPr lang="en-US" sz="1200" b="1" dirty="0">
                <a:solidFill>
                  <a:srgbClr val="003366"/>
                </a:solidFill>
                <a:effectLst>
                  <a:outerShdw blurRad="50800" dist="38100" dir="2700000" algn="tl" rotWithShape="0">
                    <a:srgbClr val="000000">
                      <a:alpha val="43000"/>
                    </a:srgbClr>
                  </a:outerShdw>
                </a:effectLst>
                <a:latin typeface="Arial"/>
                <a:cs typeface="Arial"/>
              </a:endParaRPr>
            </a:p>
          </p:txBody>
        </p:sp>
        <p:sp>
          <p:nvSpPr>
            <p:cNvPr id="182" name="Rounded Rectangle 181"/>
            <p:cNvSpPr>
              <a:spLocks/>
            </p:cNvSpPr>
            <p:nvPr/>
          </p:nvSpPr>
          <p:spPr>
            <a:xfrm>
              <a:off x="5546770" y="5057083"/>
              <a:ext cx="2653028" cy="1031700"/>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183" name="TextBox 182"/>
            <p:cNvSpPr txBox="1"/>
            <p:nvPr/>
          </p:nvSpPr>
          <p:spPr>
            <a:xfrm>
              <a:off x="5727444" y="5577801"/>
              <a:ext cx="1003557" cy="461665"/>
            </a:xfrm>
            <a:prstGeom prst="rect">
              <a:avLst/>
            </a:prstGeom>
            <a:noFill/>
            <a:effectLst/>
            <a:scene3d>
              <a:camera prst="orthographicFront"/>
              <a:lightRig rig="threePt" dir="t"/>
            </a:scene3d>
            <a:sp3d prstMaterial="matte"/>
          </p:spPr>
          <p:txBody>
            <a:bodyPr wrap="square" rtlCol="0">
              <a:spAutoFit/>
            </a:bodyPr>
            <a:lstStyle/>
            <a:p>
              <a:pPr algn="ctr"/>
              <a:r>
                <a:rPr lang="en-US" sz="1200" dirty="0" smtClean="0">
                  <a:solidFill>
                    <a:srgbClr val="003366"/>
                  </a:solidFill>
                  <a:effectLst>
                    <a:outerShdw blurRad="50800" dist="38100" dir="2700000" algn="tl" rotWithShape="0">
                      <a:srgbClr val="000000">
                        <a:alpha val="43000"/>
                      </a:srgbClr>
                    </a:outerShdw>
                  </a:effectLst>
                  <a:latin typeface="Arial"/>
                  <a:cs typeface="Arial"/>
                </a:rPr>
                <a:t>Local DB. </a:t>
              </a:r>
              <a:br>
                <a:rPr lang="en-US" sz="1200" dirty="0" smtClean="0">
                  <a:solidFill>
                    <a:srgbClr val="003366"/>
                  </a:solidFill>
                  <a:effectLst>
                    <a:outerShdw blurRad="50800" dist="38100" dir="2700000" algn="tl" rotWithShape="0">
                      <a:srgbClr val="000000">
                        <a:alpha val="43000"/>
                      </a:srgbClr>
                    </a:outerShdw>
                  </a:effectLst>
                  <a:latin typeface="Arial"/>
                  <a:cs typeface="Arial"/>
                </a:rPr>
              </a:br>
              <a:r>
                <a:rPr lang="en-US" sz="1200" dirty="0" smtClean="0">
                  <a:solidFill>
                    <a:srgbClr val="003366"/>
                  </a:solidFill>
                  <a:effectLst>
                    <a:outerShdw blurRad="50800" dist="38100" dir="2700000" algn="tl" rotWithShape="0">
                      <a:srgbClr val="000000">
                        <a:alpha val="43000"/>
                      </a:srgbClr>
                    </a:outerShdw>
                  </a:effectLst>
                  <a:latin typeface="Arial"/>
                  <a:cs typeface="Arial"/>
                </a:rPr>
                <a:t>e.g. Chado</a:t>
              </a:r>
              <a:endParaRPr lang="en-US" sz="1200" dirty="0">
                <a:solidFill>
                  <a:srgbClr val="003366"/>
                </a:solidFill>
                <a:effectLst>
                  <a:outerShdw blurRad="50800" dist="38100" dir="2700000" algn="tl" rotWithShape="0">
                    <a:srgbClr val="000000">
                      <a:alpha val="43000"/>
                    </a:srgbClr>
                  </a:outerShdw>
                </a:effectLst>
                <a:latin typeface="Arial"/>
                <a:cs typeface="Arial"/>
              </a:endParaRPr>
            </a:p>
          </p:txBody>
        </p:sp>
        <p:pic>
          <p:nvPicPr>
            <p:cNvPr id="184" name="Picture 183" descr="database2.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08455" y="5191384"/>
              <a:ext cx="404088" cy="447743"/>
            </a:xfrm>
            <a:prstGeom prst="rect">
              <a:avLst/>
            </a:prstGeom>
          </p:spPr>
        </p:pic>
        <p:grpSp>
          <p:nvGrpSpPr>
            <p:cNvPr id="8" name="Group 7"/>
            <p:cNvGrpSpPr/>
            <p:nvPr/>
          </p:nvGrpSpPr>
          <p:grpSpPr>
            <a:xfrm>
              <a:off x="6752068" y="5238514"/>
              <a:ext cx="648123" cy="634609"/>
              <a:chOff x="7055337" y="5123313"/>
              <a:chExt cx="648123" cy="634609"/>
            </a:xfrm>
          </p:grpSpPr>
          <p:pic>
            <p:nvPicPr>
              <p:cNvPr id="185" name="Picture 184" descr="text-file-ic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55337" y="5123313"/>
                <a:ext cx="548640" cy="548640"/>
              </a:xfrm>
              <a:prstGeom prst="rect">
                <a:avLst/>
              </a:prstGeom>
            </p:spPr>
          </p:pic>
          <p:pic>
            <p:nvPicPr>
              <p:cNvPr id="186" name="Picture 185" descr="text-file-ic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4820" y="5209282"/>
                <a:ext cx="548640" cy="548640"/>
              </a:xfrm>
              <a:prstGeom prst="rect">
                <a:avLst/>
              </a:prstGeom>
            </p:spPr>
          </p:pic>
        </p:grpSp>
        <p:sp>
          <p:nvSpPr>
            <p:cNvPr id="187" name="TextBox 186"/>
            <p:cNvSpPr txBox="1"/>
            <p:nvPr/>
          </p:nvSpPr>
          <p:spPr>
            <a:xfrm>
              <a:off x="7268633" y="5329345"/>
              <a:ext cx="870839" cy="461665"/>
            </a:xfrm>
            <a:prstGeom prst="rect">
              <a:avLst/>
            </a:prstGeom>
            <a:noFill/>
            <a:effectLst/>
            <a:scene3d>
              <a:camera prst="orthographicFront"/>
              <a:lightRig rig="threePt" dir="t"/>
            </a:scene3d>
            <a:sp3d prstMaterial="matte"/>
          </p:spPr>
          <p:txBody>
            <a:bodyPr wrap="square" rtlCol="0">
              <a:spAutoFit/>
            </a:bodyPr>
            <a:lstStyle/>
            <a:p>
              <a:r>
                <a:rPr lang="en-US" sz="1200" dirty="0" smtClean="0">
                  <a:solidFill>
                    <a:srgbClr val="003366"/>
                  </a:solidFill>
                  <a:effectLst>
                    <a:outerShdw blurRad="50800" dist="38100" dir="2700000" algn="tl" rotWithShape="0">
                      <a:srgbClr val="000000">
                        <a:alpha val="43000"/>
                      </a:srgbClr>
                    </a:outerShdw>
                  </a:effectLst>
                  <a:latin typeface="Arial"/>
                  <a:cs typeface="Arial"/>
                </a:rPr>
                <a:t>- GFF3</a:t>
              </a:r>
              <a:br>
                <a:rPr lang="en-US" sz="1200" dirty="0" smtClean="0">
                  <a:solidFill>
                    <a:srgbClr val="003366"/>
                  </a:solidFill>
                  <a:effectLst>
                    <a:outerShdw blurRad="50800" dist="38100" dir="2700000" algn="tl" rotWithShape="0">
                      <a:srgbClr val="000000">
                        <a:alpha val="43000"/>
                      </a:srgbClr>
                    </a:outerShdw>
                  </a:effectLst>
                  <a:latin typeface="Arial"/>
                  <a:cs typeface="Arial"/>
                </a:rPr>
              </a:br>
              <a:r>
                <a:rPr lang="en-US" sz="1200" dirty="0" smtClean="0">
                  <a:solidFill>
                    <a:srgbClr val="003366"/>
                  </a:solidFill>
                  <a:effectLst>
                    <a:outerShdw blurRad="50800" dist="38100" dir="2700000" algn="tl" rotWithShape="0">
                      <a:srgbClr val="000000">
                        <a:alpha val="43000"/>
                      </a:srgbClr>
                    </a:outerShdw>
                  </a:effectLst>
                  <a:latin typeface="Arial"/>
                  <a:cs typeface="Arial"/>
                </a:rPr>
                <a:t>- FASTA</a:t>
              </a:r>
              <a:endParaRPr lang="en-US" sz="1200" dirty="0">
                <a:solidFill>
                  <a:srgbClr val="003366"/>
                </a:solidFill>
                <a:effectLst>
                  <a:outerShdw blurRad="50800" dist="38100" dir="2700000" algn="tl" rotWithShape="0">
                    <a:srgbClr val="000000">
                      <a:alpha val="43000"/>
                    </a:srgbClr>
                  </a:outerShdw>
                </a:effectLst>
                <a:latin typeface="Arial"/>
                <a:cs typeface="Arial"/>
              </a:endParaRPr>
            </a:p>
          </p:txBody>
        </p:sp>
        <p:cxnSp>
          <p:nvCxnSpPr>
            <p:cNvPr id="189" name="Straight Arrow Connector 188"/>
            <p:cNvCxnSpPr/>
            <p:nvPr/>
          </p:nvCxnSpPr>
          <p:spPr>
            <a:xfrm>
              <a:off x="6824147" y="4388883"/>
              <a:ext cx="0" cy="457199"/>
            </a:xfrm>
            <a:prstGeom prst="straightConnector1">
              <a:avLst/>
            </a:prstGeom>
            <a:ln w="63500" cmpd="sng">
              <a:solidFill>
                <a:srgbClr val="6B6BCF"/>
              </a:solidFill>
              <a:tailEnd type="triangle"/>
            </a:ln>
          </p:spPr>
          <p:style>
            <a:lnRef idx="2">
              <a:schemeClr val="accent1"/>
            </a:lnRef>
            <a:fillRef idx="0">
              <a:schemeClr val="accent1"/>
            </a:fillRef>
            <a:effectRef idx="1">
              <a:schemeClr val="accent1"/>
            </a:effectRef>
            <a:fontRef idx="minor">
              <a:schemeClr val="tx1"/>
            </a:fontRef>
          </p:style>
        </p:cxnSp>
        <p:sp>
          <p:nvSpPr>
            <p:cNvPr id="191" name="TextBox 190"/>
            <p:cNvSpPr txBox="1"/>
            <p:nvPr/>
          </p:nvSpPr>
          <p:spPr>
            <a:xfrm>
              <a:off x="3828108" y="269929"/>
              <a:ext cx="1684334"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latin typeface="Arial"/>
                  <a:cs typeface="Arial"/>
                </a:rPr>
                <a:t>Annotators</a:t>
              </a:r>
            </a:p>
          </p:txBody>
        </p:sp>
        <p:sp>
          <p:nvSpPr>
            <p:cNvPr id="102" name="Rounded Rectangle 101"/>
            <p:cNvSpPr>
              <a:spLocks/>
            </p:cNvSpPr>
            <p:nvPr/>
          </p:nvSpPr>
          <p:spPr>
            <a:xfrm>
              <a:off x="3693610" y="1834322"/>
              <a:ext cx="905256" cy="904719"/>
            </a:xfrm>
            <a:prstGeom prst="roundRect">
              <a:avLst/>
            </a:prstGeom>
            <a:solidFill>
              <a:srgbClr val="4597A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pic>
          <p:nvPicPr>
            <p:cNvPr id="103" name="Picture 102" descr="puzzle-piece-2.png"/>
            <p:cNvPicPr>
              <a:picLocks/>
            </p:cNvPicPr>
            <p:nvPr/>
          </p:nvPicPr>
          <p:blipFill>
            <a:blip r:embed="rId11">
              <a:extLst>
                <a:ext uri="{28A0092B-C50C-407E-A947-70E740481C1C}">
                  <a14:useLocalDpi xmlns:a14="http://schemas.microsoft.com/office/drawing/2010/main"/>
                </a:ext>
              </a:extLst>
            </a:blip>
            <a:stretch>
              <a:fillRect/>
            </a:stretch>
          </p:blipFill>
          <p:spPr>
            <a:xfrm rot="10800000" flipH="1" flipV="1">
              <a:off x="4217361" y="1660399"/>
              <a:ext cx="1316736" cy="1132962"/>
            </a:xfrm>
            <a:prstGeom prst="rect">
              <a:avLst/>
            </a:prstGeom>
          </p:spPr>
        </p:pic>
        <p:sp>
          <p:nvSpPr>
            <p:cNvPr id="104" name="TextBox 103"/>
            <p:cNvSpPr txBox="1"/>
            <p:nvPr/>
          </p:nvSpPr>
          <p:spPr>
            <a:xfrm>
              <a:off x="4604484" y="1849230"/>
              <a:ext cx="1391876" cy="461665"/>
            </a:xfrm>
            <a:prstGeom prst="rect">
              <a:avLst/>
            </a:prstGeom>
            <a:noFill/>
          </p:spPr>
          <p:txBody>
            <a:bodyPr wrap="square" rtlCol="0">
              <a:spAutoFit/>
            </a:bodyPr>
            <a:lstStyle/>
            <a:p>
              <a:r>
                <a:rPr lang="en-US" sz="1200" b="1" dirty="0">
                  <a:solidFill>
                    <a:srgbClr val="003366"/>
                  </a:solidFill>
                  <a:effectLst>
                    <a:outerShdw blurRad="50800" dist="38100" dir="2700000" algn="tl" rotWithShape="0">
                      <a:srgbClr val="000000">
                        <a:alpha val="43000"/>
                      </a:srgbClr>
                    </a:outerShdw>
                  </a:effectLst>
                  <a:latin typeface="Arial"/>
                  <a:cs typeface="Arial"/>
                </a:rPr>
                <a:t>Web </a:t>
              </a:r>
              <a:br>
                <a:rPr lang="en-US" sz="1200" b="1" dirty="0">
                  <a:solidFill>
                    <a:srgbClr val="003366"/>
                  </a:solidFill>
                  <a:effectLst>
                    <a:outerShdw blurRad="50800" dist="38100" dir="2700000" algn="tl" rotWithShape="0">
                      <a:srgbClr val="000000">
                        <a:alpha val="43000"/>
                      </a:srgbClr>
                    </a:outerShdw>
                  </a:effectLst>
                  <a:latin typeface="Arial"/>
                  <a:cs typeface="Arial"/>
                </a:rPr>
              </a:br>
              <a:r>
                <a:rPr lang="en-US" sz="1200" b="1" dirty="0">
                  <a:solidFill>
                    <a:srgbClr val="003366"/>
                  </a:solidFill>
                  <a:effectLst>
                    <a:outerShdw blurRad="50800" dist="38100" dir="2700000" algn="tl" rotWithShape="0">
                      <a:srgbClr val="000000">
                        <a:alpha val="43000"/>
                      </a:srgbClr>
                    </a:outerShdw>
                  </a:effectLst>
                  <a:latin typeface="Arial"/>
                  <a:cs typeface="Arial"/>
                </a:rPr>
                <a:t>Apollo</a:t>
              </a:r>
            </a:p>
          </p:txBody>
        </p:sp>
        <p:sp>
          <p:nvSpPr>
            <p:cNvPr id="110" name="TextBox 109"/>
            <p:cNvSpPr txBox="1"/>
            <p:nvPr/>
          </p:nvSpPr>
          <p:spPr>
            <a:xfrm>
              <a:off x="3680795" y="1849230"/>
              <a:ext cx="1484352" cy="276999"/>
            </a:xfrm>
            <a:prstGeom prst="rect">
              <a:avLst/>
            </a:prstGeom>
            <a:noFill/>
          </p:spPr>
          <p:txBody>
            <a:bodyPr wrap="square" rtlCol="0">
              <a:spAutoFit/>
            </a:bodyPr>
            <a:lstStyle/>
            <a:p>
              <a:r>
                <a:rPr lang="en-US" sz="1200" b="1" dirty="0" smtClean="0">
                  <a:solidFill>
                    <a:srgbClr val="003366"/>
                  </a:solidFill>
                  <a:effectLst>
                    <a:outerShdw blurRad="50800" dist="38100" dir="2700000" algn="tl" rotWithShape="0">
                      <a:srgbClr val="000000">
                        <a:alpha val="43000"/>
                      </a:srgbClr>
                    </a:outerShdw>
                  </a:effectLst>
                  <a:latin typeface="Arial"/>
                  <a:cs typeface="Arial"/>
                </a:rPr>
                <a:t>JBrowse</a:t>
              </a:r>
              <a:endParaRPr lang="en-US" sz="1200" b="1" dirty="0">
                <a:solidFill>
                  <a:srgbClr val="003366"/>
                </a:solidFill>
                <a:effectLst>
                  <a:outerShdw blurRad="50800" dist="38100" dir="2700000" algn="tl" rotWithShape="0">
                    <a:srgbClr val="000000">
                      <a:alpha val="43000"/>
                    </a:srgbClr>
                  </a:outerShdw>
                </a:effectLst>
                <a:latin typeface="Arial"/>
                <a:cs typeface="Arial"/>
              </a:endParaRPr>
            </a:p>
          </p:txBody>
        </p:sp>
        <p:sp>
          <p:nvSpPr>
            <p:cNvPr id="116" name="TextBox 115"/>
            <p:cNvSpPr txBox="1"/>
            <p:nvPr/>
          </p:nvSpPr>
          <p:spPr>
            <a:xfrm>
              <a:off x="6189102" y="1621655"/>
              <a:ext cx="2153536" cy="461665"/>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003366"/>
                  </a:solidFill>
                  <a:effectLst>
                    <a:outerShdw blurRad="50800" dist="38100" dir="2700000" algn="tl" rotWithShape="0">
                      <a:srgbClr val="000000">
                        <a:alpha val="43000"/>
                      </a:srgbClr>
                    </a:outerShdw>
                  </a:effectLst>
                  <a:latin typeface="Arial"/>
                  <a:cs typeface="Arial"/>
                </a:rPr>
                <a:t>Apollo Edit Operations</a:t>
              </a:r>
              <a:br>
                <a:rPr lang="en-US" sz="1200" dirty="0">
                  <a:solidFill>
                    <a:srgbClr val="003366"/>
                  </a:solidFill>
                  <a:effectLst>
                    <a:outerShdw blurRad="50800" dist="38100" dir="2700000" algn="tl" rotWithShape="0">
                      <a:srgbClr val="000000">
                        <a:alpha val="43000"/>
                      </a:srgbClr>
                    </a:outerShdw>
                  </a:effectLst>
                  <a:latin typeface="Arial"/>
                  <a:cs typeface="Arial"/>
                </a:rPr>
              </a:br>
              <a:r>
                <a:rPr lang="en-US" sz="1200" dirty="0">
                  <a:solidFill>
                    <a:srgbClr val="003366"/>
                  </a:solidFill>
                  <a:effectLst>
                    <a:outerShdw blurRad="50800" dist="38100" dir="2700000" algn="tl" rotWithShape="0">
                      <a:srgbClr val="000000">
                        <a:alpha val="43000"/>
                      </a:srgbClr>
                    </a:outerShdw>
                  </a:effectLst>
                  <a:latin typeface="Arial"/>
                  <a:cs typeface="Arial"/>
                </a:rPr>
                <a:t>&amp; User Management</a:t>
              </a:r>
            </a:p>
          </p:txBody>
        </p:sp>
        <p:sp>
          <p:nvSpPr>
            <p:cNvPr id="159" name="Rounded Rectangle 158"/>
            <p:cNvSpPr>
              <a:spLocks/>
            </p:cNvSpPr>
            <p:nvPr/>
          </p:nvSpPr>
          <p:spPr>
            <a:xfrm>
              <a:off x="3296067" y="1457200"/>
              <a:ext cx="2591517" cy="1329941"/>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162" name="TextBox 161"/>
            <p:cNvSpPr txBox="1"/>
            <p:nvPr/>
          </p:nvSpPr>
          <p:spPr>
            <a:xfrm>
              <a:off x="3361350" y="1427514"/>
              <a:ext cx="2467095" cy="276999"/>
            </a:xfrm>
            <a:prstGeom prst="rect">
              <a:avLst/>
            </a:prstGeom>
            <a:noFill/>
            <a:effectLst/>
            <a:scene3d>
              <a:camera prst="orthographicFront"/>
              <a:lightRig rig="threePt" dir="t"/>
            </a:scene3d>
            <a:sp3d prstMaterial="matte"/>
          </p:spPr>
          <p:txBody>
            <a:bodyPr wrap="square" rtlCol="0">
              <a:spAutoFit/>
            </a:bodyPr>
            <a:lstStyle/>
            <a:p>
              <a:pPr algn="ctr"/>
              <a:r>
                <a:rPr lang="en-US" sz="1200" b="1" dirty="0">
                  <a:solidFill>
                    <a:srgbClr val="003366"/>
                  </a:solidFill>
                  <a:effectLst>
                    <a:outerShdw blurRad="50800" dist="38100" dir="2700000" algn="tl" rotWithShape="0">
                      <a:srgbClr val="000000">
                        <a:alpha val="43000"/>
                      </a:srgbClr>
                    </a:outerShdw>
                  </a:effectLst>
                  <a:latin typeface="Arial"/>
                  <a:cs typeface="Arial"/>
                </a:rPr>
                <a:t>User </a:t>
              </a:r>
              <a:r>
                <a:rPr lang="en-US" sz="1200" b="1" dirty="0" smtClean="0">
                  <a:solidFill>
                    <a:srgbClr val="003366"/>
                  </a:solidFill>
                  <a:effectLst>
                    <a:outerShdw blurRad="50800" dist="38100" dir="2700000" algn="tl" rotWithShape="0">
                      <a:srgbClr val="000000">
                        <a:alpha val="43000"/>
                      </a:srgbClr>
                    </a:outerShdw>
                  </a:effectLst>
                  <a:latin typeface="Arial"/>
                  <a:cs typeface="Arial"/>
                </a:rPr>
                <a:t>Interface (JavaScript)</a:t>
              </a:r>
              <a:endParaRPr lang="en-US" sz="1200" b="1" dirty="0">
                <a:solidFill>
                  <a:srgbClr val="003366"/>
                </a:solidFill>
                <a:effectLst>
                  <a:outerShdw blurRad="50800" dist="38100" dir="2700000" algn="tl" rotWithShape="0">
                    <a:srgbClr val="000000">
                      <a:alpha val="43000"/>
                    </a:srgbClr>
                  </a:outerShdw>
                </a:effectLst>
                <a:latin typeface="Arial"/>
                <a:cs typeface="Arial"/>
              </a:endParaRPr>
            </a:p>
          </p:txBody>
        </p:sp>
        <p:cxnSp>
          <p:nvCxnSpPr>
            <p:cNvPr id="163" name="Curved Connector 162"/>
            <p:cNvCxnSpPr/>
            <p:nvPr/>
          </p:nvCxnSpPr>
          <p:spPr>
            <a:xfrm>
              <a:off x="3851716" y="621246"/>
              <a:ext cx="864453" cy="813172"/>
            </a:xfrm>
            <a:prstGeom prst="curvedConnector3">
              <a:avLst>
                <a:gd name="adj1" fmla="val 101985"/>
              </a:avLst>
            </a:prstGeom>
            <a:ln w="63500" cmpd="sng">
              <a:solidFill>
                <a:srgbClr val="6B6BC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V="1">
              <a:off x="4347291" y="4285061"/>
              <a:ext cx="0" cy="590536"/>
            </a:xfrm>
            <a:prstGeom prst="straightConnector1">
              <a:avLst/>
            </a:prstGeom>
            <a:ln w="63500" cmpd="sng">
              <a:solidFill>
                <a:srgbClr val="6B6BCF"/>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336680" y="1808615"/>
              <a:ext cx="842672" cy="276999"/>
            </a:xfrm>
            <a:prstGeom prst="rect">
              <a:avLst/>
            </a:prstGeom>
            <a:noFill/>
            <a:effectLst/>
            <a:scene3d>
              <a:camera prst="orthographicFront"/>
              <a:lightRig rig="threePt" dir="t"/>
            </a:scene3d>
            <a:sp3d prstMaterial="matte"/>
          </p:spPr>
          <p:txBody>
            <a:bodyPr wrap="square" rtlCol="0">
              <a:spAutoFit/>
            </a:bodyPr>
            <a:lstStyle/>
            <a:p>
              <a:r>
                <a:rPr lang="en-US" sz="1200" dirty="0">
                  <a:solidFill>
                    <a:srgbClr val="FFFFFF"/>
                  </a:solidFill>
                  <a:latin typeface="Arial"/>
                  <a:cs typeface="Arial"/>
                </a:rPr>
                <a:t>JSON</a:t>
              </a:r>
            </a:p>
          </p:txBody>
        </p:sp>
        <p:sp>
          <p:nvSpPr>
            <p:cNvPr id="15" name="Left-Up Arrow 14"/>
            <p:cNvSpPr/>
            <p:nvPr/>
          </p:nvSpPr>
          <p:spPr>
            <a:xfrm rot="5400000" flipH="1">
              <a:off x="2505989" y="2124157"/>
              <a:ext cx="886193" cy="655671"/>
            </a:xfrm>
            <a:prstGeom prst="leftUpArrow">
              <a:avLst>
                <a:gd name="adj1" fmla="val 10055"/>
                <a:gd name="adj2" fmla="val 14340"/>
                <a:gd name="adj3" fmla="val 22440"/>
              </a:avLst>
            </a:prstGeom>
            <a:solidFill>
              <a:srgbClr val="6B6BCF"/>
            </a:solidFill>
            <a:ln>
              <a:solidFill>
                <a:srgbClr val="6B6B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Palatino Linotype"/>
              </a:endParaRPr>
            </a:p>
          </p:txBody>
        </p:sp>
        <p:sp>
          <p:nvSpPr>
            <p:cNvPr id="73" name="Left-Up Arrow 72"/>
            <p:cNvSpPr/>
            <p:nvPr/>
          </p:nvSpPr>
          <p:spPr>
            <a:xfrm rot="16200000">
              <a:off x="5805149" y="2116075"/>
              <a:ext cx="886193" cy="655671"/>
            </a:xfrm>
            <a:prstGeom prst="leftUpArrow">
              <a:avLst>
                <a:gd name="adj1" fmla="val 10055"/>
                <a:gd name="adj2" fmla="val 14340"/>
                <a:gd name="adj3" fmla="val 22440"/>
              </a:avLst>
            </a:prstGeom>
            <a:solidFill>
              <a:srgbClr val="6B6BCF"/>
            </a:solidFill>
            <a:ln>
              <a:solidFill>
                <a:srgbClr val="6B6B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Palatino Linotype"/>
              </a:endParaRPr>
            </a:p>
          </p:txBody>
        </p:sp>
        <p:pic>
          <p:nvPicPr>
            <p:cNvPr id="75" name="Picture 74" descr="text-file-ic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08484" y="663382"/>
              <a:ext cx="547138" cy="547138"/>
            </a:xfrm>
            <a:prstGeom prst="rect">
              <a:avLst/>
            </a:prstGeom>
          </p:spPr>
        </p:pic>
        <p:sp>
          <p:nvSpPr>
            <p:cNvPr id="83" name="Rounded Rectangle 82"/>
            <p:cNvSpPr>
              <a:spLocks/>
            </p:cNvSpPr>
            <p:nvPr/>
          </p:nvSpPr>
          <p:spPr>
            <a:xfrm>
              <a:off x="3410847" y="3214421"/>
              <a:ext cx="1831258" cy="1070012"/>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Palatino Linotype"/>
              </a:endParaRPr>
            </a:p>
          </p:txBody>
        </p:sp>
        <p:sp>
          <p:nvSpPr>
            <p:cNvPr id="84" name="Rounded Rectangle 83"/>
            <p:cNvSpPr>
              <a:spLocks/>
            </p:cNvSpPr>
            <p:nvPr/>
          </p:nvSpPr>
          <p:spPr>
            <a:xfrm>
              <a:off x="1480014" y="3214421"/>
              <a:ext cx="1845983" cy="1070011"/>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Palatino Linotype"/>
              </a:endParaRPr>
            </a:p>
          </p:txBody>
        </p:sp>
        <p:sp>
          <p:nvSpPr>
            <p:cNvPr id="89" name="Rounded Rectangle 88"/>
            <p:cNvSpPr>
              <a:spLocks/>
            </p:cNvSpPr>
            <p:nvPr/>
          </p:nvSpPr>
          <p:spPr>
            <a:xfrm>
              <a:off x="5592099" y="3214421"/>
              <a:ext cx="1190399" cy="1070012"/>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sp>
          <p:nvSpPr>
            <p:cNvPr id="94" name="Rounded Rectangle 93"/>
            <p:cNvSpPr>
              <a:spLocks/>
            </p:cNvSpPr>
            <p:nvPr/>
          </p:nvSpPr>
          <p:spPr>
            <a:xfrm>
              <a:off x="6855804" y="3214421"/>
              <a:ext cx="1190399" cy="1070012"/>
            </a:xfrm>
            <a:prstGeom prst="roundRect">
              <a:avLst/>
            </a:prstGeom>
            <a:noFill/>
            <a:ln>
              <a:solidFill>
                <a:srgbClr val="000000"/>
              </a:solidFill>
            </a:ln>
            <a:scene3d>
              <a:camera prst="orthographicFront">
                <a:rot lat="0" lon="0" rev="0"/>
              </a:camera>
              <a:lightRig rig="glow" dir="tl">
                <a:rot lat="0" lon="0" rev="19800000"/>
              </a:lightRig>
            </a:scene3d>
            <a:sp3d prstMaterial="matte">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cs typeface="Arial"/>
              </a:endParaRPr>
            </a:p>
          </p:txBody>
        </p:sp>
      </p:grpSp>
      <p:sp>
        <p:nvSpPr>
          <p:cNvPr id="68" name="Title 1"/>
          <p:cNvSpPr txBox="1">
            <a:spLocks/>
          </p:cNvSpPr>
          <p:nvPr/>
        </p:nvSpPr>
        <p:spPr>
          <a:xfrm>
            <a:off x="0" y="98776"/>
            <a:ext cx="2944091" cy="1217813"/>
          </a:xfrm>
          <a:prstGeom prst="rect">
            <a:avLst/>
          </a:prstGeom>
          <a:effectLst/>
        </p:spPr>
        <p:txBody>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smtClean="0">
                <a:solidFill>
                  <a:srgbClr val="003366"/>
                </a:solidFill>
                <a:effectLst/>
                <a:latin typeface="Arial (Headings)"/>
                <a:cs typeface="Arial (Headings)"/>
              </a:rPr>
              <a:t>Web Apollo Architecture</a:t>
            </a:r>
            <a:endParaRPr lang="en-US" sz="3200" b="1" dirty="0">
              <a:solidFill>
                <a:srgbClr val="003366"/>
              </a:solidFill>
              <a:effectLst/>
              <a:latin typeface="Arial (Headings)"/>
              <a:cs typeface="Arial (Headings)"/>
            </a:endParaRPr>
          </a:p>
        </p:txBody>
      </p:sp>
      <p:pic>
        <p:nvPicPr>
          <p:cNvPr id="69" name="Picture 68" descr="ApolloLogo.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5347" y="5637026"/>
            <a:ext cx="1042131" cy="377685"/>
          </a:xfrm>
          <a:prstGeom prst="rect">
            <a:avLst/>
          </a:prstGeom>
        </p:spPr>
      </p:pic>
      <p:sp>
        <p:nvSpPr>
          <p:cNvPr id="2" name="5-Point Star 1"/>
          <p:cNvSpPr/>
          <p:nvPr/>
        </p:nvSpPr>
        <p:spPr>
          <a:xfrm>
            <a:off x="6643509" y="296499"/>
            <a:ext cx="519051" cy="480987"/>
          </a:xfrm>
          <a:prstGeom prst="star5">
            <a:avLst/>
          </a:prstGeom>
          <a:solidFill>
            <a:schemeClr val="accent6">
              <a:lumMod val="60000"/>
              <a:lumOff val="40000"/>
            </a:schemeClr>
          </a:solidFill>
          <a:ln>
            <a:solidFill>
              <a:srgbClr val="6B6BC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1" name="5-Point Star 70"/>
          <p:cNvSpPr/>
          <p:nvPr/>
        </p:nvSpPr>
        <p:spPr>
          <a:xfrm>
            <a:off x="1030099" y="5071618"/>
            <a:ext cx="519051" cy="480987"/>
          </a:xfrm>
          <a:prstGeom prst="star5">
            <a:avLst/>
          </a:prstGeom>
          <a:solidFill>
            <a:srgbClr val="6B6BCF"/>
          </a:solidFill>
          <a:ln>
            <a:solidFill>
              <a:srgbClr val="6B6BC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2" name="5-Point Star 71"/>
          <p:cNvSpPr/>
          <p:nvPr/>
        </p:nvSpPr>
        <p:spPr>
          <a:xfrm>
            <a:off x="4926464" y="6111467"/>
            <a:ext cx="519051" cy="480987"/>
          </a:xfrm>
          <a:prstGeom prst="star5">
            <a:avLst/>
          </a:prstGeom>
          <a:solidFill>
            <a:srgbClr val="6B6BCF"/>
          </a:solidFill>
          <a:ln>
            <a:solidFill>
              <a:srgbClr val="6B6BC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835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solidFill>
            <a:srgbClr val="063663"/>
          </a:solidFill>
          <a:ln>
            <a:solidFill>
              <a:srgbClr val="2D2D8A"/>
            </a:solidFill>
            <a:miter lim="800000"/>
            <a:headEnd/>
            <a:tailEnd/>
          </a:ln>
        </p:spPr>
        <p:txBody>
          <a:bodyPr/>
          <a:lstStyle/>
          <a:p>
            <a:r>
              <a:rPr lang="en-US" sz="3200" dirty="0" smtClean="0">
                <a:solidFill>
                  <a:srgbClr val="FFFFFF"/>
                </a:solidFill>
                <a:latin typeface="Arial" charset="0"/>
                <a:ea typeface="ＭＳ Ｐゴシック" charset="0"/>
                <a:cs typeface="ＭＳ Ｐゴシック" charset="0"/>
              </a:rPr>
              <a:t>Working </a:t>
            </a:r>
            <a:r>
              <a:rPr lang="en-US" sz="3200" dirty="0">
                <a:solidFill>
                  <a:srgbClr val="FFFFFF"/>
                </a:solidFill>
                <a:latin typeface="Arial" charset="0"/>
                <a:ea typeface="ＭＳ Ｐゴシック" charset="0"/>
                <a:cs typeface="ＭＳ Ｐゴシック" charset="0"/>
              </a:rPr>
              <a:t>Concept</a:t>
            </a:r>
          </a:p>
        </p:txBody>
      </p:sp>
      <p:sp>
        <p:nvSpPr>
          <p:cNvPr id="18434" name="Content Placeholder 2"/>
          <p:cNvSpPr>
            <a:spLocks noGrp="1"/>
          </p:cNvSpPr>
          <p:nvPr>
            <p:ph idx="1"/>
          </p:nvPr>
        </p:nvSpPr>
        <p:spPr bwMode="auto">
          <a:noFill/>
          <a:ln>
            <a:solidFill>
              <a:srgbClr val="2D2D8A"/>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i="1" dirty="0">
                <a:latin typeface="Arial" charset="0"/>
                <a:ea typeface="ＭＳ Ｐゴシック" charset="0"/>
                <a:cs typeface="ＭＳ Ｐゴシック" charset="0"/>
              </a:rPr>
              <a:t>In the context of gene manual annotation, curation tries to find the best examples </a:t>
            </a:r>
            <a:r>
              <a:rPr lang="en-US" i="1" dirty="0" smtClean="0">
                <a:latin typeface="Arial" charset="0"/>
                <a:ea typeface="ＭＳ Ｐゴシック" charset="0"/>
                <a:cs typeface="ＭＳ Ｐゴシック" charset="0"/>
              </a:rPr>
              <a:t>and / or </a:t>
            </a:r>
            <a:r>
              <a:rPr lang="en-US" i="1" dirty="0">
                <a:latin typeface="Arial" charset="0"/>
                <a:ea typeface="ＭＳ Ｐゴシック" charset="0"/>
                <a:cs typeface="ＭＳ Ｐゴシック" charset="0"/>
              </a:rPr>
              <a:t>eliminate </a:t>
            </a:r>
            <a:r>
              <a:rPr lang="en-US" i="1" dirty="0" smtClean="0">
                <a:latin typeface="Arial" charset="0"/>
                <a:ea typeface="ＭＳ Ｐゴシック" charset="0"/>
                <a:cs typeface="ＭＳ Ｐゴシック" charset="0"/>
              </a:rPr>
              <a:t>most </a:t>
            </a:r>
            <a:r>
              <a:rPr lang="en-US" i="1" dirty="0">
                <a:latin typeface="Arial" charset="0"/>
                <a:ea typeface="ＭＳ Ｐゴシック" charset="0"/>
                <a:cs typeface="ＭＳ Ｐゴシック" charset="0"/>
              </a:rPr>
              <a:t>errors.</a:t>
            </a:r>
          </a:p>
          <a:p>
            <a:endParaRPr lang="en-US" dirty="0">
              <a:latin typeface="Arial" charset="0"/>
              <a:ea typeface="ＭＳ Ｐゴシック" charset="0"/>
              <a:cs typeface="ＭＳ Ｐゴシック" charset="0"/>
            </a:endParaRPr>
          </a:p>
          <a:p>
            <a:r>
              <a:rPr lang="en-US" b="1" dirty="0">
                <a:latin typeface="Arial" charset="0"/>
                <a:ea typeface="ＭＳ Ｐゴシック" charset="0"/>
                <a:cs typeface="ＭＳ Ｐゴシック" charset="0"/>
              </a:rPr>
              <a:t>To conduct manual annotation efforts: </a:t>
            </a:r>
          </a:p>
          <a:p>
            <a:r>
              <a:rPr lang="en-US" dirty="0" smtClean="0">
                <a:latin typeface="Arial" charset="0"/>
                <a:ea typeface="ＭＳ Ｐゴシック" charset="0"/>
                <a:cs typeface="ＭＳ Ｐゴシック" charset="0"/>
              </a:rPr>
              <a:t>Gather and </a:t>
            </a:r>
            <a:r>
              <a:rPr lang="en-US" dirty="0">
                <a:latin typeface="Arial" charset="0"/>
                <a:ea typeface="ＭＳ Ｐゴシック" charset="0"/>
                <a:cs typeface="ＭＳ Ｐゴシック" charset="0"/>
              </a:rPr>
              <a:t>evaluate all available evidence using quality-control metrics to corroborate or modify automated annotation predictions.</a:t>
            </a:r>
          </a:p>
          <a:p>
            <a:r>
              <a:rPr lang="en-US" dirty="0" smtClean="0">
                <a:latin typeface="Arial" charset="0"/>
                <a:ea typeface="ＭＳ Ｐゴシック" charset="0"/>
                <a:cs typeface="ＭＳ Ｐゴシック" charset="0"/>
              </a:rPr>
              <a:t>Perform sequence </a:t>
            </a:r>
            <a:r>
              <a:rPr lang="en-US" dirty="0">
                <a:latin typeface="Arial" charset="0"/>
                <a:ea typeface="ＭＳ Ｐゴシック" charset="0"/>
                <a:cs typeface="ＭＳ Ｐゴシック" charset="0"/>
              </a:rPr>
              <a:t>similarity searches (phylogenetic framework) and use </a:t>
            </a:r>
            <a:r>
              <a:rPr lang="en-US" dirty="0" smtClean="0">
                <a:latin typeface="Arial" charset="0"/>
                <a:ea typeface="ＭＳ Ｐゴシック" charset="0"/>
                <a:cs typeface="ＭＳ Ｐゴシック" charset="0"/>
              </a:rPr>
              <a:t>literature </a:t>
            </a:r>
            <a:r>
              <a:rPr lang="en-US" dirty="0">
                <a:latin typeface="Arial" charset="0"/>
                <a:ea typeface="ＭＳ Ｐゴシック" charset="0"/>
                <a:cs typeface="ＭＳ Ｐゴシック" charset="0"/>
              </a:rPr>
              <a:t>and public databases to: </a:t>
            </a:r>
          </a:p>
          <a:p>
            <a:pPr lvl="2">
              <a:buFont typeface="Arial" charset="0"/>
              <a:buChar char="•"/>
            </a:pPr>
            <a:r>
              <a:rPr lang="en-US" dirty="0">
                <a:latin typeface="Arial" charset="0"/>
                <a:ea typeface="ＭＳ Ｐゴシック" charset="0"/>
              </a:rPr>
              <a:t>Predict functional assignments from experimental data.</a:t>
            </a:r>
          </a:p>
          <a:p>
            <a:pPr lvl="2">
              <a:buFont typeface="Arial" charset="0"/>
              <a:buChar char="•"/>
            </a:pPr>
            <a:r>
              <a:rPr lang="en-US" dirty="0">
                <a:latin typeface="Arial" charset="0"/>
                <a:ea typeface="ＭＳ Ｐゴシック" charset="0"/>
              </a:rPr>
              <a:t>Distinguish orthologs from paralogs, </a:t>
            </a:r>
            <a:r>
              <a:rPr lang="en-US" dirty="0" smtClean="0">
                <a:latin typeface="Arial" charset="0"/>
                <a:ea typeface="ＭＳ Ｐゴシック" charset="0"/>
              </a:rPr>
              <a:t>and classify </a:t>
            </a:r>
            <a:r>
              <a:rPr lang="en-US" dirty="0">
                <a:latin typeface="Arial" charset="0"/>
                <a:ea typeface="ＭＳ Ｐゴシック" charset="0"/>
              </a:rPr>
              <a:t>gene membership in families and networks.</a:t>
            </a:r>
          </a:p>
        </p:txBody>
      </p:sp>
      <p:sp>
        <p:nvSpPr>
          <p:cNvPr id="18435" name="Text Placeholder 3"/>
          <p:cNvSpPr>
            <a:spLocks noGrp="1"/>
          </p:cNvSpPr>
          <p:nvPr>
            <p:ph type="body" sz="half" idx="2"/>
          </p:nvPr>
        </p:nvSpPr>
        <p:spPr bwMode="auto">
          <a:noFill/>
          <a:ln>
            <a:solidFill>
              <a:srgbClr val="2D2D8A"/>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sp>
        <p:nvSpPr>
          <p:cNvPr id="18436"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sp>
        <p:nvSpPr>
          <p:cNvPr id="1843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5D188DA-B9B7-B749-8579-F4966E189714}" type="slidenum">
              <a:rPr lang="en-US" sz="600">
                <a:solidFill>
                  <a:srgbClr val="898989"/>
                </a:solidFill>
              </a:rPr>
              <a:pPr/>
              <a:t>14</a:t>
            </a:fld>
            <a:endParaRPr lang="en-US" sz="600" dirty="0">
              <a:solidFill>
                <a:srgbClr val="898989"/>
              </a:solidFill>
            </a:endParaRPr>
          </a:p>
        </p:txBody>
      </p:sp>
      <p:sp>
        <p:nvSpPr>
          <p:cNvPr id="18438" name="TextBox 6"/>
          <p:cNvSpPr txBox="1">
            <a:spLocks noChangeArrowheads="1"/>
          </p:cNvSpPr>
          <p:nvPr/>
        </p:nvSpPr>
        <p:spPr bwMode="auto">
          <a:xfrm>
            <a:off x="551943" y="2324100"/>
            <a:ext cx="28003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Automated gene models</a:t>
            </a:r>
          </a:p>
        </p:txBody>
      </p:sp>
      <p:sp>
        <p:nvSpPr>
          <p:cNvPr id="18439" name="TextBox 7"/>
          <p:cNvSpPr txBox="1">
            <a:spLocks noChangeArrowheads="1"/>
          </p:cNvSpPr>
          <p:nvPr/>
        </p:nvSpPr>
        <p:spPr bwMode="auto">
          <a:xfrm>
            <a:off x="484909" y="3179763"/>
            <a:ext cx="29556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Evidence: </a:t>
            </a:r>
          </a:p>
          <a:p>
            <a:pPr algn="ctr" defTabSz="914400" eaLnBrk="1" fontAlgn="base" hangingPunct="1">
              <a:spcBef>
                <a:spcPct val="0"/>
              </a:spcBef>
              <a:spcAft>
                <a:spcPct val="0"/>
              </a:spcAft>
            </a:pPr>
            <a:r>
              <a:rPr lang="en-US" sz="1500" dirty="0">
                <a:solidFill>
                  <a:srgbClr val="003366"/>
                </a:solidFill>
              </a:rPr>
              <a:t>cDNAs, HMM domain searches, alignments with assemblies or genes from other species.</a:t>
            </a:r>
          </a:p>
        </p:txBody>
      </p:sp>
      <p:sp>
        <p:nvSpPr>
          <p:cNvPr id="18440" name="Cross 8"/>
          <p:cNvSpPr>
            <a:spLocks noChangeArrowheads="1"/>
          </p:cNvSpPr>
          <p:nvPr/>
        </p:nvSpPr>
        <p:spPr bwMode="auto">
          <a:xfrm>
            <a:off x="1771143" y="2744788"/>
            <a:ext cx="361950" cy="350837"/>
          </a:xfrm>
          <a:prstGeom prst="plus">
            <a:avLst>
              <a:gd name="adj" fmla="val 35000"/>
            </a:avLst>
          </a:prstGeom>
          <a:solidFill>
            <a:srgbClr val="063663"/>
          </a:solidFill>
          <a:ln w="9525">
            <a:solidFill>
              <a:schemeClr val="accent2">
                <a:lumMod val="50000"/>
              </a:schemeClr>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18441" name="Down Arrow 9"/>
          <p:cNvSpPr>
            <a:spLocks noChangeArrowheads="1"/>
          </p:cNvSpPr>
          <p:nvPr/>
        </p:nvSpPr>
        <p:spPr bwMode="auto">
          <a:xfrm>
            <a:off x="1798925" y="4275713"/>
            <a:ext cx="306387" cy="409575"/>
          </a:xfrm>
          <a:prstGeom prst="downArrow">
            <a:avLst>
              <a:gd name="adj1" fmla="val 35185"/>
              <a:gd name="adj2" fmla="val 53738"/>
            </a:avLst>
          </a:prstGeom>
          <a:solidFill>
            <a:srgbClr val="063663"/>
          </a:solidFill>
          <a:ln w="9525">
            <a:solidFill>
              <a:srgbClr val="19194D"/>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18442" name="TextBox 10"/>
          <p:cNvSpPr txBox="1">
            <a:spLocks noChangeArrowheads="1"/>
          </p:cNvSpPr>
          <p:nvPr/>
        </p:nvSpPr>
        <p:spPr bwMode="auto">
          <a:xfrm>
            <a:off x="507998" y="4733925"/>
            <a:ext cx="288824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Manual annotation &amp; curation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2-stylized-earth-globe-with-grid-showing-leonello-calvetti.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52814" y="3642747"/>
            <a:ext cx="1994993" cy="199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Arial" charset="0"/>
                <a:ea typeface="ＭＳ Ｐゴシック" charset="0"/>
                <a:cs typeface="ＭＳ Ｐゴシック" charset="0"/>
              </a:rPr>
              <a:t>Dispersed, community-based gene manual annotation efforts.</a:t>
            </a:r>
          </a:p>
        </p:txBody>
      </p:sp>
      <p:sp>
        <p:nvSpPr>
          <p:cNvPr id="19459" name="Content Placeholder 2"/>
          <p:cNvSpPr>
            <a:spLocks noGrp="1"/>
          </p:cNvSpPr>
          <p:nvPr>
            <p:ph idx="1"/>
          </p:nvPr>
        </p:nvSpPr>
        <p:spPr bwMode="auto">
          <a:xfrm>
            <a:off x="682625" y="1492250"/>
            <a:ext cx="6061075" cy="4449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ＭＳ Ｐゴシック" charset="0"/>
              </a:rPr>
              <a:t>We continuously train and support hundreds of geographically </a:t>
            </a:r>
            <a:r>
              <a:rPr lang="en-US" dirty="0">
                <a:latin typeface="Arial" charset="0"/>
                <a:ea typeface="ＭＳ Ｐゴシック" charset="0"/>
                <a:cs typeface="ＭＳ Ｐゴシック" charset="0"/>
              </a:rPr>
              <a:t>dispersed </a:t>
            </a:r>
            <a:r>
              <a:rPr lang="en-US" dirty="0" smtClean="0">
                <a:latin typeface="Arial" charset="0"/>
                <a:ea typeface="ＭＳ Ｐゴシック" charset="0"/>
                <a:cs typeface="ＭＳ Ｐゴシック" charset="0"/>
              </a:rPr>
              <a:t>scientists from many research communities, </a:t>
            </a:r>
            <a:r>
              <a:rPr lang="en-US" dirty="0">
                <a:latin typeface="Arial" charset="0"/>
                <a:ea typeface="ＭＳ Ｐゴシック" charset="0"/>
                <a:cs typeface="ＭＳ Ｐゴシック" charset="0"/>
              </a:rPr>
              <a:t>to perform biologically supported manual </a:t>
            </a:r>
            <a:r>
              <a:rPr lang="en-US" dirty="0" smtClean="0">
                <a:latin typeface="Arial" charset="0"/>
                <a:ea typeface="ＭＳ Ｐゴシック" charset="0"/>
                <a:cs typeface="ＭＳ Ｐゴシック" charset="0"/>
              </a:rPr>
              <a:t>annotations using Web Apollo. </a:t>
            </a:r>
          </a:p>
          <a:p>
            <a:pPr>
              <a:spcBef>
                <a:spcPts val="0"/>
              </a:spcBef>
            </a:pPr>
            <a:endParaRPr lang="en-US" dirty="0" smtClean="0">
              <a:latin typeface="Arial" charset="0"/>
              <a:ea typeface="ＭＳ Ｐゴシック" charset="0"/>
              <a:cs typeface="ＭＳ Ｐゴシック" charset="0"/>
            </a:endParaRPr>
          </a:p>
          <a:p>
            <a:pPr lvl="2"/>
            <a:r>
              <a:rPr lang="en-US" dirty="0" smtClean="0">
                <a:latin typeface="Arial" charset="0"/>
                <a:ea typeface="ＭＳ Ｐゴシック" charset="0"/>
              </a:rPr>
              <a:t>Gate keepers and monitoring.</a:t>
            </a:r>
          </a:p>
          <a:p>
            <a:pPr lvl="2"/>
            <a:r>
              <a:rPr lang="en-US" dirty="0">
                <a:latin typeface="Arial" charset="0"/>
                <a:ea typeface="ＭＳ Ｐゴシック" charset="0"/>
              </a:rPr>
              <a:t>Written tutorials.</a:t>
            </a:r>
          </a:p>
          <a:p>
            <a:pPr lvl="2"/>
            <a:r>
              <a:rPr lang="en-US" dirty="0" smtClean="0">
                <a:latin typeface="Arial" charset="0"/>
                <a:ea typeface="ＭＳ Ｐゴシック" charset="0"/>
              </a:rPr>
              <a:t>Training </a:t>
            </a:r>
            <a:r>
              <a:rPr lang="en-US" dirty="0">
                <a:latin typeface="Arial" charset="0"/>
                <a:ea typeface="ＭＳ Ｐゴシック" charset="0"/>
              </a:rPr>
              <a:t>workshops and geneborees.</a:t>
            </a:r>
          </a:p>
          <a:p>
            <a:pPr lvl="2"/>
            <a:r>
              <a:rPr lang="en-US" dirty="0" smtClean="0">
                <a:latin typeface="Arial" charset="0"/>
                <a:ea typeface="ＭＳ Ｐゴシック" charset="0"/>
              </a:rPr>
              <a:t>Personalized user </a:t>
            </a:r>
            <a:r>
              <a:rPr lang="en-US" dirty="0">
                <a:latin typeface="Arial" charset="0"/>
                <a:ea typeface="ＭＳ Ｐゴシック" charset="0"/>
              </a:rPr>
              <a:t>support.</a:t>
            </a:r>
          </a:p>
        </p:txBody>
      </p:sp>
      <p:sp>
        <p:nvSpPr>
          <p:cNvPr id="19460"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sp>
        <p:nvSpPr>
          <p:cNvPr id="1946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CA12BC8-4E98-8F46-B877-F07721B66FD1}" type="slidenum">
              <a:rPr lang="en-US" sz="600">
                <a:solidFill>
                  <a:srgbClr val="898989"/>
                </a:solidFill>
              </a:rPr>
              <a:pPr/>
              <a:t>15</a:t>
            </a:fld>
            <a:endParaRPr lang="en-US" sz="600" dirty="0">
              <a:solidFill>
                <a:srgbClr val="898989"/>
              </a:solidFill>
            </a:endParaRPr>
          </a:p>
        </p:txBody>
      </p:sp>
      <p:pic>
        <p:nvPicPr>
          <p:cNvPr id="10" name="Picture 5" descr="Community.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9898" y="1715479"/>
            <a:ext cx="2217737"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ea typeface="ＭＳ Ｐゴシック" charset="0"/>
                <a:cs typeface="ＭＳ Ｐゴシック" charset="0"/>
              </a:rPr>
              <a:t>What </a:t>
            </a:r>
            <a:r>
              <a:rPr lang="en-US" dirty="0" smtClean="0">
                <a:latin typeface="Arial" charset="0"/>
                <a:ea typeface="ＭＳ Ｐゴシック" charset="0"/>
                <a:cs typeface="ＭＳ Ｐゴシック" charset="0"/>
              </a:rPr>
              <a:t>we have learned.</a:t>
            </a:r>
            <a:endParaRPr lang="en-US" dirty="0">
              <a:latin typeface="Arial" charset="0"/>
              <a:ea typeface="ＭＳ Ｐゴシック" charset="0"/>
              <a:cs typeface="ＭＳ Ｐゴシック" charset="0"/>
            </a:endParaRPr>
          </a:p>
        </p:txBody>
      </p:sp>
      <p:sp>
        <p:nvSpPr>
          <p:cNvPr id="20482" name="Content Placeholder 2"/>
          <p:cNvSpPr>
            <a:spLocks noGrp="1"/>
          </p:cNvSpPr>
          <p:nvPr>
            <p:ph idx="1"/>
          </p:nvPr>
        </p:nvSpPr>
        <p:spPr bwMode="auto">
          <a:xfrm>
            <a:off x="682625" y="1487905"/>
            <a:ext cx="7781925" cy="4387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Harvesting expertise from dispersed researchers who assigned functions to predicted and curated </a:t>
            </a:r>
            <a:r>
              <a:rPr lang="en-US" dirty="0" smtClean="0">
                <a:latin typeface="Arial" charset="0"/>
                <a:ea typeface="ＭＳ Ｐゴシック" charset="0"/>
                <a:cs typeface="ＭＳ Ｐゴシック" charset="0"/>
              </a:rPr>
              <a:t>peptides </a:t>
            </a:r>
            <a:r>
              <a:rPr lang="en-US" dirty="0">
                <a:latin typeface="Arial" charset="0"/>
                <a:ea typeface="ＭＳ Ｐゴシック" charset="0"/>
                <a:cs typeface="ＭＳ Ｐゴシック" charset="0"/>
              </a:rPr>
              <a:t>we </a:t>
            </a:r>
            <a:r>
              <a:rPr lang="en-US" dirty="0" smtClean="0">
                <a:latin typeface="Arial" charset="0"/>
                <a:ea typeface="ＭＳ Ｐゴシック" charset="0"/>
                <a:cs typeface="ＭＳ Ｐゴシック" charset="0"/>
              </a:rPr>
              <a:t>have developed </a:t>
            </a:r>
            <a:r>
              <a:rPr lang="en-US" b="1" dirty="0">
                <a:latin typeface="Arial" charset="0"/>
                <a:ea typeface="ＭＳ Ｐゴシック" charset="0"/>
                <a:cs typeface="ＭＳ Ｐゴシック" charset="0"/>
              </a:rPr>
              <a:t>more</a:t>
            </a:r>
            <a:r>
              <a:rPr lang="en-US" dirty="0">
                <a:latin typeface="Arial" charset="0"/>
                <a:ea typeface="ＭＳ Ｐゴシック" charset="0"/>
                <a:cs typeface="ＭＳ Ｐゴシック" charset="0"/>
              </a:rPr>
              <a:t> </a:t>
            </a:r>
            <a:r>
              <a:rPr lang="en-US" b="1" dirty="0">
                <a:latin typeface="Arial" charset="0"/>
                <a:ea typeface="ＭＳ Ｐゴシック" charset="0"/>
                <a:cs typeface="ＭＳ Ｐゴシック" charset="0"/>
              </a:rPr>
              <a:t>interactive and responsive </a:t>
            </a:r>
            <a:r>
              <a:rPr lang="en-US" dirty="0">
                <a:latin typeface="Arial" charset="0"/>
                <a:ea typeface="ＭＳ Ｐゴシック" charset="0"/>
                <a:cs typeface="ＭＳ Ｐゴシック" charset="0"/>
              </a:rPr>
              <a:t>tools, as well as better visualization, editing, and analysis capabilities</a:t>
            </a:r>
            <a:r>
              <a:rPr lang="en-US" dirty="0" smtClean="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261D64C-424D-674B-AE52-BFB67C7A458E}" type="slidenum">
              <a:rPr lang="en-US" sz="600">
                <a:solidFill>
                  <a:srgbClr val="898989"/>
                </a:solidFill>
              </a:rPr>
              <a:pPr/>
              <a:t>16</a:t>
            </a:fld>
            <a:endParaRPr lang="en-US" sz="600" dirty="0">
              <a:solidFill>
                <a:srgbClr val="898989"/>
              </a:solidFill>
            </a:endParaRPr>
          </a:p>
        </p:txBody>
      </p:sp>
      <p:sp>
        <p:nvSpPr>
          <p:cNvPr id="6" name="Footer Placeholder 3"/>
          <p:cNvSpPr>
            <a:spLocks noGrp="1"/>
          </p:cNvSpPr>
          <p:nvPr>
            <p:ph type="ftr" sz="quarter" idx="10"/>
          </p:nvPr>
        </p:nvSpPr>
        <p:spPr bwMode="auto">
          <a:xfrm>
            <a:off x="592138"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pic>
        <p:nvPicPr>
          <p:cNvPr id="2" name="Picture 1" descr="interactiv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450" y="3388648"/>
            <a:ext cx="4525609" cy="2559866"/>
          </a:xfrm>
          <a:prstGeom prst="rect">
            <a:avLst/>
          </a:prstGeom>
        </p:spPr>
      </p:pic>
      <p:sp>
        <p:nvSpPr>
          <p:cNvPr id="3" name="Rectangle 2"/>
          <p:cNvSpPr/>
          <p:nvPr/>
        </p:nvSpPr>
        <p:spPr>
          <a:xfrm>
            <a:off x="4409616" y="5870427"/>
            <a:ext cx="4349584" cy="215444"/>
          </a:xfrm>
          <a:prstGeom prst="rect">
            <a:avLst/>
          </a:prstGeom>
        </p:spPr>
        <p:txBody>
          <a:bodyPr wrap="square">
            <a:spAutoFit/>
          </a:bodyPr>
          <a:lstStyle/>
          <a:p>
            <a:pPr algn="r"/>
            <a:r>
              <a:rPr lang="en-US" sz="800" dirty="0">
                <a:solidFill>
                  <a:srgbClr val="003366"/>
                </a:solidFill>
              </a:rPr>
              <a:t>http://</a:t>
            </a:r>
            <a:r>
              <a:rPr lang="en-US" sz="800" dirty="0" err="1">
                <a:solidFill>
                  <a:srgbClr val="003366"/>
                </a:solidFill>
              </a:rPr>
              <a:t>people.csail.mit.edu</a:t>
            </a:r>
            <a:r>
              <a:rPr lang="en-US" sz="800" dirty="0">
                <a:solidFill>
                  <a:srgbClr val="003366"/>
                </a:solidFill>
              </a:rPr>
              <a:t>/</a:t>
            </a:r>
            <a:r>
              <a:rPr lang="en-US" sz="800" dirty="0" err="1">
                <a:solidFill>
                  <a:srgbClr val="003366"/>
                </a:solidFill>
              </a:rPr>
              <a:t>fredo</a:t>
            </a:r>
            <a:r>
              <a:rPr lang="en-US" sz="800" dirty="0">
                <a:solidFill>
                  <a:srgbClr val="003366"/>
                </a:solidFill>
              </a:rPr>
              <a:t>/PUBLI/Drawing/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82625" y="260350"/>
            <a:ext cx="7861300" cy="1143000"/>
          </a:xfrm>
        </p:spPr>
        <p:txBody>
          <a:bodyPr/>
          <a:lstStyle/>
          <a:p>
            <a:r>
              <a:rPr lang="en-US" dirty="0" smtClean="0">
                <a:latin typeface="Arial" charset="0"/>
                <a:ea typeface="ＭＳ Ｐゴシック" charset="0"/>
                <a:cs typeface="ＭＳ Ｐゴシック" charset="0"/>
              </a:rPr>
              <a:t>Collaborative Efforts Improved Automated Annotations*</a:t>
            </a:r>
            <a:endParaRPr lang="en-US" sz="1400" dirty="0">
              <a:latin typeface="Arial" charset="0"/>
              <a:ea typeface="ＭＳ Ｐゴシック" charset="0"/>
              <a:cs typeface="ＭＳ Ｐゴシック" charset="0"/>
            </a:endParaRPr>
          </a:p>
        </p:txBody>
      </p:sp>
      <p:sp>
        <p:nvSpPr>
          <p:cNvPr id="22530"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In many </a:t>
            </a:r>
            <a:r>
              <a:rPr lang="en-US" dirty="0" smtClean="0">
                <a:latin typeface="Arial" charset="0"/>
                <a:ea typeface="ＭＳ Ｐゴシック" charset="0"/>
                <a:cs typeface="ＭＳ Ｐゴシック" charset="0"/>
              </a:rPr>
              <a:t>cases, </a:t>
            </a:r>
            <a:r>
              <a:rPr lang="en-US" dirty="0">
                <a:latin typeface="Arial" charset="0"/>
                <a:ea typeface="ＭＳ Ｐゴシック" charset="0"/>
                <a:cs typeface="ＭＳ Ｐゴシック" charset="0"/>
              </a:rPr>
              <a:t>automated annotations </a:t>
            </a:r>
            <a:r>
              <a:rPr lang="en-US" dirty="0" smtClean="0">
                <a:latin typeface="Arial" charset="0"/>
                <a:ea typeface="ＭＳ Ｐゴシック" charset="0"/>
                <a:cs typeface="ＭＳ Ｐゴシック" charset="0"/>
              </a:rPr>
              <a:t>have been improved </a:t>
            </a:r>
            <a:r>
              <a:rPr lang="en-US" sz="1400" dirty="0" smtClean="0">
                <a:latin typeface="Arial" charset="0"/>
                <a:ea typeface="ＭＳ Ｐゴシック" charset="0"/>
                <a:cs typeface="ＭＳ Ｐゴシック" charset="0"/>
              </a:rPr>
              <a:t>(</a:t>
            </a:r>
            <a:r>
              <a:rPr lang="en-US" sz="1400" dirty="0" err="1" smtClean="0">
                <a:latin typeface="Arial" charset="0"/>
                <a:ea typeface="ＭＳ Ｐゴシック" charset="0"/>
                <a:cs typeface="ＭＳ Ｐゴシック" charset="0"/>
              </a:rPr>
              <a:t>e.g</a:t>
            </a:r>
            <a:r>
              <a:rPr lang="en-US" sz="1400" dirty="0" smtClean="0">
                <a:latin typeface="Arial" charset="0"/>
                <a:ea typeface="ＭＳ Ｐゴシック" charset="0"/>
                <a:cs typeface="ＭＳ Ｐゴシック" charset="0"/>
              </a:rPr>
              <a:t>: </a:t>
            </a:r>
            <a:r>
              <a:rPr lang="en-US" sz="1400" i="1" dirty="0" smtClean="0">
                <a:latin typeface="Arial" charset="0"/>
                <a:ea typeface="ＭＳ Ｐゴシック" charset="0"/>
                <a:cs typeface="ＭＳ Ｐゴシック" charset="0"/>
              </a:rPr>
              <a:t>Apis mellifera</a:t>
            </a:r>
            <a:r>
              <a:rPr lang="en-US" sz="1400" dirty="0" smtClean="0">
                <a:latin typeface="Arial" charset="0"/>
                <a:ea typeface="ＭＳ Ｐゴシック" charset="0"/>
                <a:cs typeface="ＭＳ Ｐゴシック" charset="0"/>
              </a:rPr>
              <a:t>.</a:t>
            </a:r>
            <a:r>
              <a:rPr lang="en-US" sz="1400" i="1" dirty="0" smtClean="0">
                <a:latin typeface="Arial" charset="0"/>
                <a:ea typeface="ＭＳ Ｐゴシック" charset="0"/>
                <a:cs typeface="ＭＳ Ｐゴシック" charset="0"/>
              </a:rPr>
              <a:t> </a:t>
            </a:r>
            <a:r>
              <a:rPr lang="en-US" sz="1400" dirty="0">
                <a:latin typeface="Arial" charset="0"/>
                <a:ea typeface="ＭＳ Ｐゴシック" charset="0"/>
                <a:cs typeface="ＭＳ Ｐゴシック" charset="0"/>
              </a:rPr>
              <a:t>Elsik et al. </a:t>
            </a:r>
            <a:r>
              <a:rPr lang="en-US" sz="1400" i="1" dirty="0">
                <a:latin typeface="Arial" charset="0"/>
                <a:ea typeface="ＭＳ Ｐゴシック" charset="0"/>
                <a:cs typeface="ＭＳ Ｐゴシック" charset="0"/>
              </a:rPr>
              <a:t>BMC Genomics </a:t>
            </a:r>
            <a:r>
              <a:rPr lang="en-US" sz="1400" dirty="0">
                <a:latin typeface="Arial" charset="0"/>
                <a:ea typeface="ＭＳ Ｐゴシック" charset="0"/>
                <a:cs typeface="ＭＳ Ｐゴシック" charset="0"/>
              </a:rPr>
              <a:t>2014, 15:</a:t>
            </a:r>
            <a:r>
              <a:rPr lang="en-US" sz="1400" dirty="0" smtClean="0">
                <a:latin typeface="Arial" charset="0"/>
                <a:ea typeface="ＭＳ Ｐゴシック" charset="0"/>
                <a:cs typeface="ＭＳ Ｐゴシック" charset="0"/>
              </a:rPr>
              <a:t>86).</a:t>
            </a:r>
            <a:endParaRPr lang="en-US" sz="1400"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Also, learned of the challenges </a:t>
            </a:r>
            <a:r>
              <a:rPr lang="en-US" dirty="0" smtClean="0">
                <a:latin typeface="Arial" charset="0"/>
                <a:ea typeface="ＭＳ Ｐゴシック" charset="0"/>
                <a:cs typeface="ＭＳ Ｐゴシック" charset="0"/>
              </a:rPr>
              <a:t>of newer </a:t>
            </a:r>
            <a:r>
              <a:rPr lang="en-US" dirty="0">
                <a:latin typeface="Arial" charset="0"/>
                <a:ea typeface="ＭＳ Ｐゴシック" charset="0"/>
                <a:cs typeface="ＭＳ Ｐゴシック" charset="0"/>
              </a:rPr>
              <a:t>sequencing technologies, e.g.: </a:t>
            </a:r>
          </a:p>
          <a:p>
            <a:pPr lvl="2"/>
            <a:r>
              <a:rPr lang="en-US" dirty="0">
                <a:latin typeface="Arial" charset="0"/>
                <a:ea typeface="ＭＳ Ｐゴシック" charset="0"/>
              </a:rPr>
              <a:t>Frameshifts and indel errors</a:t>
            </a:r>
          </a:p>
          <a:p>
            <a:pPr lvl="2"/>
            <a:r>
              <a:rPr lang="en-US" dirty="0">
                <a:latin typeface="Arial" charset="0"/>
                <a:ea typeface="ＭＳ Ｐゴシック" charset="0"/>
              </a:rPr>
              <a:t>Split genes across scaffolds</a:t>
            </a:r>
          </a:p>
          <a:p>
            <a:pPr lvl="2"/>
            <a:r>
              <a:rPr lang="en-US" dirty="0">
                <a:latin typeface="Arial" charset="0"/>
                <a:ea typeface="ＭＳ Ｐゴシック" charset="0"/>
              </a:rPr>
              <a:t>Highly repetitive sequences</a:t>
            </a:r>
          </a:p>
          <a:p>
            <a:r>
              <a:rPr lang="en-US" dirty="0">
                <a:latin typeface="Arial" charset="0"/>
                <a:ea typeface="ＭＳ Ｐゴシック" charset="0"/>
                <a:cs typeface="ＭＳ Ｐゴシック" charset="0"/>
              </a:rPr>
              <a:t>To face these challenges, we </a:t>
            </a:r>
            <a:r>
              <a:rPr lang="en-US" dirty="0" smtClean="0">
                <a:latin typeface="Arial" charset="0"/>
                <a:ea typeface="ＭＳ Ｐゴシック" charset="0"/>
                <a:cs typeface="ＭＳ Ｐゴシック" charset="0"/>
              </a:rPr>
              <a:t>train </a:t>
            </a:r>
            <a:r>
              <a:rPr lang="en-US" dirty="0">
                <a:latin typeface="Arial" charset="0"/>
                <a:ea typeface="ＭＳ Ｐゴシック" charset="0"/>
                <a:cs typeface="ＭＳ Ｐゴシック" charset="0"/>
              </a:rPr>
              <a:t>annotators in recovering coding sequences in agreement with all available biological evidence.</a:t>
            </a:r>
          </a:p>
        </p:txBody>
      </p:sp>
      <p:sp>
        <p:nvSpPr>
          <p:cNvPr id="2253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B43DD5C-0807-054F-B1B8-3F1F600E880C}" type="slidenum">
              <a:rPr lang="en-US" sz="600">
                <a:solidFill>
                  <a:srgbClr val="898989"/>
                </a:solidFill>
              </a:rPr>
              <a:pPr/>
              <a:t>17</a:t>
            </a:fld>
            <a:endParaRPr lang="en-US" sz="600" dirty="0">
              <a:solidFill>
                <a:srgbClr val="898989"/>
              </a:solidFill>
            </a:endParaRPr>
          </a:p>
        </p:txBody>
      </p:sp>
      <p:sp>
        <p:nvSpPr>
          <p:cNvPr id="6" name="Footer Placeholder 3"/>
          <p:cNvSpPr>
            <a:spLocks noGrp="1"/>
          </p:cNvSpPr>
          <p:nvPr>
            <p:ph type="ftr" sz="quarter" idx="10"/>
          </p:nvPr>
        </p:nvSpPr>
        <p:spPr bwMode="auto">
          <a:xfrm>
            <a:off x="592138"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llaboration-shuttersto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3092717"/>
            <a:ext cx="3494059" cy="2931515"/>
          </a:xfrm>
          <a:prstGeom prst="rect">
            <a:avLst/>
          </a:prstGeom>
        </p:spPr>
      </p:pic>
      <p:sp>
        <p:nvSpPr>
          <p:cNvPr id="21505" name="Title 1"/>
          <p:cNvSpPr>
            <a:spLocks noGrp="1"/>
          </p:cNvSpPr>
          <p:nvPr>
            <p:ph type="title"/>
          </p:nvPr>
        </p:nvSpPr>
        <p:spPr/>
        <p:txBody>
          <a:bodyPr/>
          <a:lstStyle/>
          <a:p>
            <a:r>
              <a:rPr lang="en-US" dirty="0">
                <a:latin typeface="Arial" charset="0"/>
                <a:ea typeface="ＭＳ Ｐゴシック" charset="0"/>
                <a:cs typeface="ＭＳ Ｐゴシック" charset="0"/>
              </a:rPr>
              <a:t>It </a:t>
            </a:r>
            <a:r>
              <a:rPr lang="en-US" dirty="0" smtClean="0">
                <a:latin typeface="Arial" charset="0"/>
                <a:ea typeface="ＭＳ Ｐゴシック" charset="0"/>
                <a:cs typeface="ＭＳ Ｐゴシック" charset="0"/>
              </a:rPr>
              <a:t>is helpful </a:t>
            </a:r>
            <a:r>
              <a:rPr lang="en-US" dirty="0">
                <a:latin typeface="Arial" charset="0"/>
                <a:ea typeface="ＭＳ Ｐゴシック" charset="0"/>
                <a:cs typeface="ＭＳ Ｐゴシック" charset="0"/>
              </a:rPr>
              <a:t>to work together.</a:t>
            </a:r>
          </a:p>
        </p:txBody>
      </p:sp>
      <p:sp>
        <p:nvSpPr>
          <p:cNvPr id="21506" name="Content Placeholder 2"/>
          <p:cNvSpPr>
            <a:spLocks noGrp="1"/>
          </p:cNvSpPr>
          <p:nvPr>
            <p:ph idx="1"/>
          </p:nvPr>
        </p:nvSpPr>
        <p:spPr bwMode="auto">
          <a:xfrm>
            <a:off x="682625" y="1305853"/>
            <a:ext cx="7781925" cy="436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smtClean="0">
                <a:latin typeface="Arial" charset="0"/>
                <a:ea typeface="ＭＳ Ｐゴシック" charset="0"/>
                <a:cs typeface="ＭＳ Ｐゴシック" charset="0"/>
              </a:rPr>
              <a:t>Scientific </a:t>
            </a:r>
            <a:r>
              <a:rPr lang="en-US" dirty="0">
                <a:latin typeface="Arial" charset="0"/>
                <a:ea typeface="ＭＳ Ｐゴシック" charset="0"/>
                <a:cs typeface="ＭＳ Ｐゴシック" charset="0"/>
              </a:rPr>
              <a:t>community efforts </a:t>
            </a:r>
            <a:r>
              <a:rPr lang="en-US" dirty="0" smtClean="0">
                <a:latin typeface="Arial" charset="0"/>
                <a:ea typeface="ＭＳ Ｐゴシック" charset="0"/>
                <a:cs typeface="ＭＳ Ｐゴシック" charset="0"/>
              </a:rPr>
              <a:t>bring together </a:t>
            </a:r>
            <a:r>
              <a:rPr lang="en-US" dirty="0">
                <a:latin typeface="Arial" charset="0"/>
                <a:ea typeface="ＭＳ Ｐゴシック" charset="0"/>
                <a:cs typeface="ＭＳ Ｐゴシック" charset="0"/>
              </a:rPr>
              <a:t>domain-specific and </a:t>
            </a:r>
            <a:r>
              <a:rPr lang="en-US" dirty="0" smtClean="0">
                <a:latin typeface="Arial" charset="0"/>
                <a:ea typeface="ＭＳ Ｐゴシック" charset="0"/>
                <a:cs typeface="ＭＳ Ｐゴシック" charset="0"/>
              </a:rPr>
              <a:t>natural history </a:t>
            </a:r>
            <a:r>
              <a:rPr lang="en-US" dirty="0">
                <a:latin typeface="Arial" charset="0"/>
                <a:ea typeface="ＭＳ Ｐゴシック" charset="0"/>
                <a:cs typeface="ＭＳ Ｐゴシック" charset="0"/>
              </a:rPr>
              <a:t>expertise that would </a:t>
            </a:r>
            <a:r>
              <a:rPr lang="en-US" dirty="0" smtClean="0">
                <a:latin typeface="Arial" charset="0"/>
                <a:ea typeface="ＭＳ Ｐゴシック" charset="0"/>
                <a:cs typeface="ＭＳ Ｐゴシック" charset="0"/>
              </a:rPr>
              <a:t>otherwise remain </a:t>
            </a:r>
            <a:r>
              <a:rPr lang="en-US" dirty="0">
                <a:latin typeface="Arial" charset="0"/>
                <a:ea typeface="ＭＳ Ｐゴシック" charset="0"/>
                <a:cs typeface="ＭＳ Ｐゴシック" charset="0"/>
              </a:rPr>
              <a:t>disconnected</a:t>
            </a:r>
            <a:r>
              <a:rPr lang="en-US" dirty="0" smtClean="0">
                <a:latin typeface="Arial" charset="0"/>
                <a:ea typeface="ＭＳ Ｐゴシック" charset="0"/>
                <a:cs typeface="ＭＳ Ｐゴシック" charset="0"/>
              </a:rPr>
              <a:t>.</a:t>
            </a:r>
          </a:p>
          <a:p>
            <a:pPr marL="0" indent="0"/>
            <a:endParaRPr lang="en-US" dirty="0">
              <a:latin typeface="Arial" charset="0"/>
              <a:ea typeface="ＭＳ Ｐゴシック" charset="0"/>
              <a:cs typeface="ＭＳ Ｐゴシック" charset="0"/>
            </a:endParaRPr>
          </a:p>
          <a:p>
            <a:pPr marL="0" indent="0"/>
            <a:r>
              <a:rPr lang="en-US" dirty="0" smtClean="0">
                <a:latin typeface="Arial" charset="0"/>
                <a:ea typeface="ＭＳ Ｐゴシック" charset="0"/>
                <a:cs typeface="ＭＳ Ｐゴシック" charset="0"/>
              </a:rPr>
              <a:t>Breaking </a:t>
            </a:r>
            <a:r>
              <a:rPr lang="en-US" dirty="0">
                <a:latin typeface="Arial" charset="0"/>
                <a:ea typeface="ＭＳ Ｐゴシック" charset="0"/>
                <a:cs typeface="ＭＳ Ｐゴシック" charset="0"/>
              </a:rPr>
              <a:t>down large amounts of data </a:t>
            </a:r>
            <a:r>
              <a:rPr lang="en-US" dirty="0" smtClean="0">
                <a:latin typeface="Arial" charset="0"/>
                <a:ea typeface="ＭＳ Ｐゴシック" charset="0"/>
                <a:cs typeface="ＭＳ Ｐゴシック" charset="0"/>
              </a:rPr>
              <a:t>into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manageable </a:t>
            </a:r>
            <a:r>
              <a:rPr lang="en-US" dirty="0">
                <a:latin typeface="Arial" charset="0"/>
                <a:ea typeface="ＭＳ Ｐゴシック" charset="0"/>
                <a:cs typeface="ＭＳ Ｐゴシック" charset="0"/>
              </a:rPr>
              <a:t>portions and </a:t>
            </a:r>
            <a:r>
              <a:rPr lang="en-US" dirty="0" smtClean="0">
                <a:latin typeface="Arial" charset="0"/>
                <a:ea typeface="ＭＳ Ｐゴシック" charset="0"/>
                <a:cs typeface="ＭＳ Ｐゴシック" charset="0"/>
              </a:rPr>
              <a:t>mobilizing groups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of </a:t>
            </a:r>
            <a:r>
              <a:rPr lang="en-US" dirty="0">
                <a:latin typeface="Arial" charset="0"/>
                <a:ea typeface="ＭＳ Ｐゴシック" charset="0"/>
                <a:cs typeface="ＭＳ Ｐゴシック" charset="0"/>
              </a:rPr>
              <a:t>researchers to extract the </a:t>
            </a:r>
            <a:r>
              <a:rPr lang="en-US" dirty="0" smtClean="0">
                <a:latin typeface="Arial" charset="0"/>
                <a:ea typeface="ＭＳ Ｐゴシック" charset="0"/>
                <a:cs typeface="ＭＳ Ｐゴシック" charset="0"/>
              </a:rPr>
              <a:t>most accurate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representation </a:t>
            </a:r>
            <a:r>
              <a:rPr lang="en-US" dirty="0">
                <a:latin typeface="Arial" charset="0"/>
                <a:ea typeface="ＭＳ Ｐゴシック" charset="0"/>
                <a:cs typeface="ＭＳ Ｐゴシック" charset="0"/>
              </a:rPr>
              <a:t>of the </a:t>
            </a:r>
            <a:r>
              <a:rPr lang="en-US" dirty="0" smtClean="0">
                <a:latin typeface="Arial" charset="0"/>
                <a:ea typeface="ＭＳ Ｐゴシック" charset="0"/>
                <a:cs typeface="ＭＳ Ｐゴシック" charset="0"/>
              </a:rPr>
              <a:t>biology from </a:t>
            </a:r>
            <a:r>
              <a:rPr lang="en-US" dirty="0">
                <a:latin typeface="Arial" charset="0"/>
                <a:ea typeface="ＭＳ Ｐゴシック" charset="0"/>
                <a:cs typeface="ＭＳ Ｐゴシック" charset="0"/>
              </a:rPr>
              <a:t>all </a:t>
            </a:r>
            <a:r>
              <a:rPr lang="en-US" dirty="0" smtClean="0">
                <a:latin typeface="Arial" charset="0"/>
                <a:ea typeface="ＭＳ Ｐゴシック" charset="0"/>
                <a:cs typeface="ＭＳ Ｐゴシック" charset="0"/>
              </a:rPr>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available data </a:t>
            </a:r>
            <a:r>
              <a:rPr lang="en-US" dirty="0">
                <a:latin typeface="Arial" charset="0"/>
                <a:ea typeface="ＭＳ Ｐゴシック" charset="0"/>
                <a:cs typeface="ＭＳ Ｐゴシック" charset="0"/>
              </a:rPr>
              <a:t>distills </a:t>
            </a:r>
            <a:r>
              <a:rPr lang="en-US" dirty="0" smtClean="0">
                <a:latin typeface="Arial" charset="0"/>
                <a:ea typeface="ＭＳ Ｐゴシック" charset="0"/>
                <a:cs typeface="ＭＳ Ｐゴシック" charset="0"/>
              </a:rPr>
              <a:t>invaluable </a:t>
            </a:r>
            <a:br>
              <a:rPr lang="en-US" dirty="0" smtClean="0">
                <a:latin typeface="Arial" charset="0"/>
                <a:ea typeface="ＭＳ Ｐゴシック" charset="0"/>
                <a:cs typeface="ＭＳ Ｐゴシック" charset="0"/>
              </a:rPr>
            </a:br>
            <a:r>
              <a:rPr lang="en-US" dirty="0" smtClean="0">
                <a:latin typeface="Arial" charset="0"/>
                <a:ea typeface="ＭＳ Ｐゴシック" charset="0"/>
                <a:cs typeface="ＭＳ Ｐゴシック" charset="0"/>
              </a:rPr>
              <a:t>knowledge </a:t>
            </a:r>
            <a:r>
              <a:rPr lang="en-US" dirty="0">
                <a:latin typeface="Arial" charset="0"/>
                <a:ea typeface="ＭＳ Ｐゴシック" charset="0"/>
                <a:cs typeface="ＭＳ Ｐゴシック" charset="0"/>
              </a:rPr>
              <a:t>from </a:t>
            </a:r>
            <a:r>
              <a:rPr lang="en-US" dirty="0" smtClean="0">
                <a:latin typeface="Arial" charset="0"/>
                <a:ea typeface="ＭＳ Ｐゴシック" charset="0"/>
                <a:cs typeface="ＭＳ Ｐゴシック" charset="0"/>
              </a:rPr>
              <a:t>genome </a:t>
            </a:r>
            <a:r>
              <a:rPr lang="en-US" dirty="0">
                <a:latin typeface="Arial" charset="0"/>
                <a:ea typeface="ＭＳ Ｐゴシック" charset="0"/>
                <a:cs typeface="ＭＳ Ｐゴシック" charset="0"/>
              </a:rPr>
              <a:t>analysis.</a:t>
            </a:r>
          </a:p>
        </p:txBody>
      </p:sp>
      <p:sp>
        <p:nvSpPr>
          <p:cNvPr id="2150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7B44EB0-7412-274F-AD1A-C2C0DE94A4ED}" type="slidenum">
              <a:rPr lang="en-US" sz="600">
                <a:solidFill>
                  <a:srgbClr val="898989"/>
                </a:solidFill>
              </a:rPr>
              <a:pPr/>
              <a:t>18</a:t>
            </a:fld>
            <a:endParaRPr lang="en-US" sz="600" dirty="0">
              <a:solidFill>
                <a:srgbClr val="898989"/>
              </a:solidFill>
            </a:endParaRPr>
          </a:p>
        </p:txBody>
      </p:sp>
      <p:sp>
        <p:nvSpPr>
          <p:cNvPr id="7" name="Footer Placeholder 3"/>
          <p:cNvSpPr>
            <a:spLocks noGrp="1"/>
          </p:cNvSpPr>
          <p:nvPr>
            <p:ph type="ftr" sz="quarter" idx="10"/>
          </p:nvPr>
        </p:nvSpPr>
        <p:spPr bwMode="auto">
          <a:xfrm>
            <a:off x="592138"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ontent Placeholder 2"/>
          <p:cNvSpPr>
            <a:spLocks noGrp="1"/>
          </p:cNvSpPr>
          <p:nvPr>
            <p:ph idx="1"/>
          </p:nvPr>
        </p:nvSpPr>
        <p:spPr bwMode="auto">
          <a:xfrm>
            <a:off x="3221038" y="261910"/>
            <a:ext cx="5569234" cy="5853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2200" b="1" dirty="0">
                <a:latin typeface="Arial" charset="0"/>
                <a:ea typeface="ＭＳ Ｐゴシック" charset="0"/>
                <a:cs typeface="ＭＳ Ｐゴシック" charset="0"/>
              </a:rPr>
              <a:t>Understanding the evolution of </a:t>
            </a:r>
            <a:r>
              <a:rPr lang="en-US" sz="2200" b="1" dirty="0" smtClean="0">
                <a:latin typeface="Arial" charset="0"/>
                <a:ea typeface="ＭＳ Ｐゴシック" charset="0"/>
                <a:cs typeface="ＭＳ Ｐゴシック" charset="0"/>
              </a:rPr>
              <a:t>sociality</a:t>
            </a:r>
            <a:endParaRPr lang="en-US" sz="2200" b="1" dirty="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Comparing the </a:t>
            </a:r>
            <a:r>
              <a:rPr lang="en-US" dirty="0">
                <a:latin typeface="Arial" charset="0"/>
                <a:ea typeface="ＭＳ Ｐゴシック" charset="0"/>
                <a:cs typeface="ＭＳ Ｐゴシック" charset="0"/>
              </a:rPr>
              <a:t>genomes of 7 species of ants contributed to a better understanding of the evolution and organization of insect societies at the molecular level. </a:t>
            </a:r>
          </a:p>
          <a:p>
            <a:r>
              <a:rPr lang="en-US" dirty="0">
                <a:latin typeface="Arial" charset="0"/>
                <a:ea typeface="ＭＳ Ｐゴシック" charset="0"/>
                <a:cs typeface="ＭＳ Ｐゴシック" charset="0"/>
              </a:rPr>
              <a:t>Insights drawn mainly from six core aspects of ant biology: </a:t>
            </a:r>
          </a:p>
          <a:p>
            <a:pPr marL="628650" lvl="1" indent="-457200">
              <a:buFontTx/>
              <a:buAutoNum type="arabicPeriod"/>
            </a:pPr>
            <a:r>
              <a:rPr lang="en-US" dirty="0">
                <a:latin typeface="Arial" charset="0"/>
                <a:ea typeface="ＭＳ Ｐゴシック" charset="0"/>
              </a:rPr>
              <a:t>Alternative morphological castes</a:t>
            </a:r>
          </a:p>
          <a:p>
            <a:pPr marL="628650" lvl="1" indent="-457200">
              <a:buFontTx/>
              <a:buAutoNum type="arabicPeriod"/>
            </a:pPr>
            <a:r>
              <a:rPr lang="en-US" dirty="0">
                <a:latin typeface="Arial" charset="0"/>
                <a:ea typeface="ＭＳ Ｐゴシック" charset="0"/>
              </a:rPr>
              <a:t>Division of labor</a:t>
            </a:r>
          </a:p>
          <a:p>
            <a:pPr marL="628650" lvl="1" indent="-457200">
              <a:buFontTx/>
              <a:buAutoNum type="arabicPeriod"/>
            </a:pPr>
            <a:r>
              <a:rPr lang="en-US" dirty="0">
                <a:latin typeface="Arial" charset="0"/>
                <a:ea typeface="ＭＳ Ｐゴシック" charset="0"/>
              </a:rPr>
              <a:t>Chemical Communication</a:t>
            </a:r>
          </a:p>
          <a:p>
            <a:pPr marL="628650" lvl="1" indent="-457200">
              <a:buFontTx/>
              <a:buAutoNum type="arabicPeriod"/>
            </a:pPr>
            <a:r>
              <a:rPr lang="en-US" dirty="0">
                <a:latin typeface="Arial" charset="0"/>
                <a:ea typeface="ＭＳ Ｐゴシック" charset="0"/>
              </a:rPr>
              <a:t>Alternative social organization</a:t>
            </a:r>
          </a:p>
          <a:p>
            <a:pPr marL="628650" lvl="1" indent="-457200">
              <a:buFontTx/>
              <a:buAutoNum type="arabicPeriod"/>
            </a:pPr>
            <a:r>
              <a:rPr lang="en-US" dirty="0">
                <a:latin typeface="Arial" charset="0"/>
                <a:ea typeface="ＭＳ Ｐゴシック" charset="0"/>
              </a:rPr>
              <a:t>Social immunity</a:t>
            </a:r>
          </a:p>
          <a:p>
            <a:pPr marL="628650" lvl="1" indent="-457200">
              <a:buFontTx/>
              <a:buAutoNum type="arabicPeriod"/>
            </a:pPr>
            <a:r>
              <a:rPr lang="en-US" dirty="0">
                <a:latin typeface="Arial" charset="0"/>
                <a:ea typeface="ＭＳ Ｐゴシック" charset="0"/>
              </a:rPr>
              <a:t>Mutualism</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C7127A0-11C1-C541-8DD1-E5BC24AC19BB}" type="slidenum">
              <a:rPr lang="en-US" sz="600">
                <a:solidFill>
                  <a:srgbClr val="898989"/>
                </a:solidFill>
              </a:rPr>
              <a:pPr/>
              <a:t>19</a:t>
            </a:fld>
            <a:endParaRPr lang="en-US" sz="600" dirty="0">
              <a:solidFill>
                <a:srgbClr val="898989"/>
              </a:solidFill>
            </a:endParaRPr>
          </a:p>
        </p:txBody>
      </p:sp>
      <p:sp>
        <p:nvSpPr>
          <p:cNvPr id="25605" name="Text Placeholder 3"/>
          <p:cNvSpPr>
            <a:spLocks noGrp="1"/>
          </p:cNvSpPr>
          <p:nvPr>
            <p:ph type="body" sz="half" idx="2"/>
          </p:nvPr>
        </p:nvSpPr>
        <p:spPr bwMode="auto">
          <a:xfrm>
            <a:off x="457200" y="2471738"/>
            <a:ext cx="2751138" cy="3654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sp>
        <p:nvSpPr>
          <p:cNvPr id="25606" name="Picture 15" descr="Screen Shot 2013-10-30 at 12.27.31 AM.png"/>
          <p:cNvSpPr>
            <a:spLocks noChangeAspect="1"/>
          </p:cNvSpPr>
          <p:nvPr/>
        </p:nvSpPr>
        <p:spPr bwMode="auto">
          <a:xfrm>
            <a:off x="466725" y="4014788"/>
            <a:ext cx="2997200"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fontAlgn="base">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25608" name="Picture 16" descr="ant-colony-diagr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39829" y="4176740"/>
            <a:ext cx="3303587"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Box 9"/>
          <p:cNvSpPr txBox="1">
            <a:spLocks noChangeArrowheads="1"/>
          </p:cNvSpPr>
          <p:nvPr/>
        </p:nvSpPr>
        <p:spPr bwMode="auto">
          <a:xfrm>
            <a:off x="5766816" y="5822950"/>
            <a:ext cx="27590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800" dirty="0">
                <a:solidFill>
                  <a:srgbClr val="003366"/>
                </a:solidFill>
              </a:rPr>
              <a:t>Libbrecht et al. 2012. </a:t>
            </a:r>
            <a:r>
              <a:rPr lang="en-US" sz="800" i="1" dirty="0">
                <a:solidFill>
                  <a:srgbClr val="003366"/>
                </a:solidFill>
              </a:rPr>
              <a:t>Genome Biology </a:t>
            </a:r>
            <a:r>
              <a:rPr lang="en-US" sz="800" dirty="0">
                <a:solidFill>
                  <a:srgbClr val="003366"/>
                </a:solidFill>
              </a:rPr>
              <a:t>2013, 14:212</a:t>
            </a:r>
          </a:p>
        </p:txBody>
      </p:sp>
      <p:sp>
        <p:nvSpPr>
          <p:cNvPr id="12" name="Footer Placeholder 3"/>
          <p:cNvSpPr>
            <a:spLocks noGrp="1"/>
          </p:cNvSpPr>
          <p:nvPr>
            <p:ph type="ftr" sz="quarter" idx="10"/>
          </p:nvPr>
        </p:nvSpPr>
        <p:spPr bwMode="auto">
          <a:xfrm>
            <a:off x="592138"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pic>
        <p:nvPicPr>
          <p:cNvPr id="3" name="Picture 2" descr="Harpegnathos saltator Alex Wi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98500"/>
            <a:ext cx="2752668" cy="1833952"/>
          </a:xfrm>
          <a:prstGeom prst="rect">
            <a:avLst/>
          </a:prstGeom>
        </p:spPr>
      </p:pic>
      <p:pic>
        <p:nvPicPr>
          <p:cNvPr id="4" name="Picture 3" descr="Atta cephalotes Alex Wil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265164"/>
            <a:ext cx="2751138" cy="1897456"/>
          </a:xfrm>
          <a:prstGeom prst="rect">
            <a:avLst/>
          </a:prstGeom>
        </p:spPr>
      </p:pic>
      <p:sp>
        <p:nvSpPr>
          <p:cNvPr id="14" name="TextBox 9"/>
          <p:cNvSpPr txBox="1">
            <a:spLocks noChangeArrowheads="1"/>
          </p:cNvSpPr>
          <p:nvPr/>
        </p:nvSpPr>
        <p:spPr bwMode="auto">
          <a:xfrm>
            <a:off x="466725" y="5761372"/>
            <a:ext cx="2759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800" i="1" dirty="0" smtClean="0">
                <a:solidFill>
                  <a:srgbClr val="003366"/>
                </a:solidFill>
              </a:rPr>
              <a:t>Atta </a:t>
            </a:r>
            <a:r>
              <a:rPr lang="en-US" sz="800" i="1" dirty="0" err="1" smtClean="0">
                <a:solidFill>
                  <a:srgbClr val="003366"/>
                </a:solidFill>
              </a:rPr>
              <a:t>cephalotes</a:t>
            </a:r>
            <a:r>
              <a:rPr lang="en-US" sz="800" i="1" dirty="0" smtClean="0">
                <a:solidFill>
                  <a:srgbClr val="003366"/>
                </a:solidFill>
              </a:rPr>
              <a:t> </a:t>
            </a:r>
            <a:r>
              <a:rPr lang="en-US" sz="800" dirty="0" smtClean="0">
                <a:solidFill>
                  <a:srgbClr val="003366"/>
                </a:solidFill>
              </a:rPr>
              <a:t>(above) and </a:t>
            </a:r>
            <a:r>
              <a:rPr lang="en-US" sz="800" i="1" dirty="0" err="1" smtClean="0">
                <a:solidFill>
                  <a:srgbClr val="003366"/>
                </a:solidFill>
              </a:rPr>
              <a:t>Harpegnathos</a:t>
            </a:r>
            <a:r>
              <a:rPr lang="en-US" sz="800" i="1" dirty="0" smtClean="0">
                <a:solidFill>
                  <a:srgbClr val="003366"/>
                </a:solidFill>
              </a:rPr>
              <a:t> </a:t>
            </a:r>
            <a:r>
              <a:rPr lang="en-US" sz="800" i="1" dirty="0" err="1" smtClean="0">
                <a:solidFill>
                  <a:srgbClr val="003366"/>
                </a:solidFill>
              </a:rPr>
              <a:t>saltator</a:t>
            </a:r>
            <a:r>
              <a:rPr lang="en-US" sz="800" i="1" dirty="0" smtClean="0">
                <a:solidFill>
                  <a:srgbClr val="003366"/>
                </a:solidFill>
              </a:rPr>
              <a:t>. </a:t>
            </a:r>
            <a:r>
              <a:rPr lang="en-US" sz="800" dirty="0" smtClean="0">
                <a:solidFill>
                  <a:srgbClr val="003366"/>
                </a:solidFill>
              </a:rPr>
              <a:t>©</a:t>
            </a:r>
            <a:r>
              <a:rPr lang="en-US" sz="800" dirty="0" err="1" smtClean="0">
                <a:solidFill>
                  <a:srgbClr val="003366"/>
                </a:solidFill>
              </a:rPr>
              <a:t>alexanderwild.com</a:t>
            </a:r>
            <a:endParaRPr lang="en-US" sz="800" dirty="0">
              <a:solidFill>
                <a:srgbClr val="003366"/>
              </a:solidFill>
            </a:endParaRPr>
          </a:p>
        </p:txBody>
      </p:sp>
      <p:sp>
        <p:nvSpPr>
          <p:cNvPr id="25604" name="Title 1"/>
          <p:cNvSpPr>
            <a:spLocks noGrp="1"/>
          </p:cNvSpPr>
          <p:nvPr>
            <p:ph type="title"/>
          </p:nvPr>
        </p:nvSpPr>
        <p:spPr>
          <a:xfrm>
            <a:off x="457200" y="273050"/>
            <a:ext cx="2751138" cy="2165350"/>
          </a:xfrm>
          <a:solidFill>
            <a:srgbClr val="063663"/>
          </a:solidFill>
        </p:spPr>
        <p:txBody>
          <a:bodyPr/>
          <a:lstStyle/>
          <a:p>
            <a:r>
              <a:rPr lang="en-US" sz="2400" dirty="0" smtClean="0">
                <a:solidFill>
                  <a:srgbClr val="FFFFFF"/>
                </a:solidFill>
                <a:latin typeface="Arial" charset="0"/>
                <a:ea typeface="ＭＳ Ｐゴシック" charset="0"/>
                <a:cs typeface="ＭＳ Ｐゴシック" charset="0"/>
              </a:rPr>
              <a:t>Groups </a:t>
            </a:r>
            <a:r>
              <a:rPr lang="en-US" sz="2400" dirty="0">
                <a:solidFill>
                  <a:srgbClr val="FFFFFF"/>
                </a:solidFill>
                <a:latin typeface="Arial" charset="0"/>
                <a:ea typeface="ＭＳ Ｐゴシック" charset="0"/>
                <a:cs typeface="ＭＳ Ｐゴシック" charset="0"/>
              </a:rPr>
              <a:t>of communities </a:t>
            </a:r>
            <a:r>
              <a:rPr lang="en-US" sz="2400" dirty="0" smtClean="0">
                <a:solidFill>
                  <a:srgbClr val="FFFFFF"/>
                </a:solidFill>
                <a:latin typeface="Arial" charset="0"/>
                <a:ea typeface="ＭＳ Ｐゴシック" charset="0"/>
                <a:cs typeface="ＭＳ Ｐゴシック" charset="0"/>
              </a:rPr>
              <a:t>continue to guide our efforts. </a:t>
            </a:r>
            <a:endParaRPr lang="en-US" sz="2400" dirty="0">
              <a:solidFill>
                <a:srgbClr val="FFFFFF"/>
              </a:solidFill>
              <a:latin typeface="Arial" charset="0"/>
              <a:ea typeface="ＭＳ Ｐゴシック" charset="0"/>
              <a:cs typeface="ＭＳ Ｐゴシック"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2" name="TextBox 1"/>
          <p:cNvSpPr txBox="1"/>
          <p:nvPr/>
        </p:nvSpPr>
        <p:spPr>
          <a:xfrm>
            <a:off x="414131" y="859066"/>
            <a:ext cx="8315739" cy="5139868"/>
          </a:xfrm>
          <a:prstGeom prst="rect">
            <a:avLst/>
          </a:prstGeom>
          <a:noFill/>
        </p:spPr>
        <p:txBody>
          <a:bodyPr wrap="square" rtlCol="0">
            <a:spAutoFit/>
          </a:bodyPr>
          <a:lstStyle/>
          <a:p>
            <a:r>
              <a:rPr lang="en-US" sz="4400" dirty="0" smtClean="0">
                <a:solidFill>
                  <a:schemeClr val="bg1"/>
                </a:solidFill>
                <a:latin typeface="+mj-lt"/>
                <a:cs typeface="Trebuchet MS"/>
              </a:rPr>
              <a:t>User name: </a:t>
            </a:r>
            <a:r>
              <a:rPr lang="en-US" sz="4400" dirty="0" err="1" smtClean="0">
                <a:solidFill>
                  <a:schemeClr val="bg1"/>
                </a:solidFill>
                <a:latin typeface="+mj-lt"/>
                <a:cs typeface="Trebuchet MS"/>
              </a:rPr>
              <a:t>acf</a:t>
            </a:r>
            <a:r>
              <a:rPr lang="en-US" sz="4400" dirty="0" smtClean="0">
                <a:solidFill>
                  <a:schemeClr val="bg1"/>
                </a:solidFill>
                <a:latin typeface="+mj-lt"/>
                <a:cs typeface="Trebuchet MS"/>
              </a:rPr>
              <a:t>-guest</a:t>
            </a:r>
          </a:p>
          <a:p>
            <a:r>
              <a:rPr lang="en-US" sz="4400" dirty="0" smtClean="0">
                <a:solidFill>
                  <a:schemeClr val="bg1"/>
                </a:solidFill>
                <a:latin typeface="+mj-lt"/>
                <a:cs typeface="Trebuchet MS"/>
              </a:rPr>
              <a:t>Password: Illinois123</a:t>
            </a:r>
          </a:p>
          <a:p>
            <a:endParaRPr lang="en-US" sz="4400" dirty="0" smtClean="0">
              <a:solidFill>
                <a:schemeClr val="bg1"/>
              </a:solidFill>
              <a:latin typeface="+mj-lt"/>
              <a:cs typeface="Trebuchet MS"/>
            </a:endParaRPr>
          </a:p>
          <a:p>
            <a:r>
              <a:rPr lang="en-US" sz="4400" dirty="0" smtClean="0">
                <a:solidFill>
                  <a:schemeClr val="bg1"/>
                </a:solidFill>
                <a:latin typeface="+mj-lt"/>
                <a:cs typeface="Trebuchet MS"/>
              </a:rPr>
              <a:t>Please use Chrome</a:t>
            </a:r>
          </a:p>
          <a:p>
            <a:endParaRPr lang="en-US" sz="4400" dirty="0">
              <a:solidFill>
                <a:schemeClr val="bg1"/>
              </a:solidFill>
              <a:latin typeface="+mj-lt"/>
              <a:cs typeface="Trebuchet MS"/>
            </a:endParaRPr>
          </a:p>
          <a:p>
            <a:r>
              <a:rPr lang="en-US" sz="4400" dirty="0" smtClean="0">
                <a:solidFill>
                  <a:schemeClr val="bg1"/>
                </a:solidFill>
                <a:latin typeface="+mj-lt"/>
                <a:cs typeface="Trebuchet MS"/>
              </a:rPr>
              <a:t>Teaching materials for today:</a:t>
            </a:r>
          </a:p>
          <a:p>
            <a:r>
              <a:rPr lang="en-US" sz="4400" dirty="0" smtClean="0">
                <a:solidFill>
                  <a:schemeClr val="bg1"/>
                </a:solidFill>
                <a:latin typeface="+mj-lt"/>
                <a:cs typeface="Trebuchet MS"/>
              </a:rPr>
              <a:t>https://</a:t>
            </a:r>
            <a:r>
              <a:rPr lang="en-US" sz="4400" dirty="0" err="1" smtClean="0">
                <a:solidFill>
                  <a:schemeClr val="bg1"/>
                </a:solidFill>
                <a:latin typeface="+mj-lt"/>
                <a:cs typeface="Trebuchet MS"/>
              </a:rPr>
              <a:t>uofi.box.com</a:t>
            </a:r>
            <a:r>
              <a:rPr lang="en-US" sz="4400" dirty="0" smtClean="0">
                <a:solidFill>
                  <a:schemeClr val="bg1"/>
                </a:solidFill>
                <a:latin typeface="+mj-lt"/>
                <a:cs typeface="Trebuchet MS"/>
              </a:rPr>
              <a:t>/</a:t>
            </a:r>
            <a:r>
              <a:rPr lang="en-US" sz="4400" dirty="0" err="1" smtClean="0">
                <a:solidFill>
                  <a:schemeClr val="bg1"/>
                </a:solidFill>
                <a:latin typeface="+mj-lt"/>
                <a:cs typeface="Trebuchet MS"/>
              </a:rPr>
              <a:t>webapollo</a:t>
            </a:r>
            <a:endParaRPr lang="en-US" sz="4400" dirty="0" smtClean="0">
              <a:solidFill>
                <a:schemeClr val="bg1"/>
              </a:solidFill>
              <a:latin typeface="+mj-lt"/>
              <a:cs typeface="Trebuchet MS"/>
            </a:endParaRPr>
          </a:p>
          <a:p>
            <a:endParaRPr lang="en-US" sz="2000" dirty="0">
              <a:solidFill>
                <a:schemeClr val="bg1"/>
              </a:solidFill>
              <a:latin typeface="+mj-lt"/>
              <a:cs typeface="Trebuchet MS"/>
            </a:endParaRPr>
          </a:p>
        </p:txBody>
      </p:sp>
    </p:spTree>
    <p:extLst>
      <p:ext uri="{BB962C8B-B14F-4D97-AF65-F5344CB8AC3E}">
        <p14:creationId xmlns:p14="http://schemas.microsoft.com/office/powerpoint/2010/main" val="27406361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00808" y="3215169"/>
            <a:ext cx="8563601" cy="263327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5" name="Picture 4" descr="blank-computer-scree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5573" y="4419303"/>
            <a:ext cx="1596749" cy="1128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625" name="Title 1"/>
          <p:cNvSpPr>
            <a:spLocks noGrp="1"/>
          </p:cNvSpPr>
          <p:nvPr>
            <p:ph type="title"/>
          </p:nvPr>
        </p:nvSpPr>
        <p:spPr/>
        <p:txBody>
          <a:bodyPr/>
          <a:lstStyle/>
          <a:p>
            <a:r>
              <a:rPr lang="en-US" dirty="0">
                <a:latin typeface="Arial" charset="0"/>
                <a:ea typeface="ＭＳ Ｐゴシック" charset="0"/>
                <a:cs typeface="ＭＳ Ｐゴシック" charset="0"/>
              </a:rPr>
              <a:t>A little training goes a long way! </a:t>
            </a:r>
          </a:p>
        </p:txBody>
      </p:sp>
      <p:sp>
        <p:nvSpPr>
          <p:cNvPr id="3" name="Content Placeholder 2"/>
          <p:cNvSpPr>
            <a:spLocks noGrp="1"/>
          </p:cNvSpPr>
          <p:nvPr>
            <p:ph idx="1"/>
          </p:nvPr>
        </p:nvSpPr>
        <p:spPr bwMode="auto">
          <a:xfrm>
            <a:off x="682625" y="1165225"/>
            <a:ext cx="7781925" cy="436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endParaRPr lang="en-US" dirty="0" smtClean="0">
              <a:latin typeface="Arial" charset="0"/>
              <a:ea typeface="ＭＳ Ｐゴシック" charset="0"/>
              <a:cs typeface="ＭＳ Ｐゴシック" charset="0"/>
            </a:endParaRPr>
          </a:p>
          <a:p>
            <a:pPr marL="0" indent="0" algn="just"/>
            <a:r>
              <a:rPr lang="en-US" dirty="0" smtClean="0">
                <a:latin typeface="Arial" charset="0"/>
                <a:ea typeface="ＭＳ Ｐゴシック" charset="0"/>
                <a:cs typeface="ＭＳ Ｐゴシック" charset="0"/>
              </a:rPr>
              <a:t>With the right tools, wet </a:t>
            </a:r>
            <a:r>
              <a:rPr lang="en-US" dirty="0">
                <a:latin typeface="Arial" charset="0"/>
                <a:ea typeface="ＭＳ Ｐゴシック" charset="0"/>
                <a:cs typeface="ＭＳ Ｐゴシック" charset="0"/>
              </a:rPr>
              <a:t>lab scientists make exceptional curators who can easily learn to maximize the generation of accurate, biologically supported gene models.</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942E135-0F67-F046-A16F-E7DB1073CA14}" type="slidenum">
              <a:rPr lang="en-US" sz="600">
                <a:solidFill>
                  <a:srgbClr val="898989"/>
                </a:solidFill>
              </a:rPr>
              <a:pPr/>
              <a:t>20</a:t>
            </a:fld>
            <a:endParaRPr lang="en-US" sz="600" dirty="0">
              <a:solidFill>
                <a:srgbClr val="898989"/>
              </a:solidFill>
            </a:endParaRPr>
          </a:p>
        </p:txBody>
      </p:sp>
      <p:sp>
        <p:nvSpPr>
          <p:cNvPr id="21" name="Footer Placeholder 3"/>
          <p:cNvSpPr>
            <a:spLocks noGrp="1"/>
          </p:cNvSpPr>
          <p:nvPr>
            <p:ph type="ftr" sz="quarter" idx="10"/>
          </p:nvPr>
        </p:nvSpPr>
        <p:spPr bwMode="auto">
          <a:xfrm>
            <a:off x="592138"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2. In our experience.</a:t>
            </a:r>
            <a:endParaRPr lang="en-US" sz="600" dirty="0">
              <a:solidFill>
                <a:srgbClr val="898989"/>
              </a:solidFill>
            </a:endParaRPr>
          </a:p>
        </p:txBody>
      </p:sp>
      <p:pic>
        <p:nvPicPr>
          <p:cNvPr id="2" name="Picture 1" descr="memory-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5" y="3564770"/>
            <a:ext cx="2322421" cy="17748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ross 8"/>
          <p:cNvSpPr>
            <a:spLocks noChangeArrowheads="1"/>
          </p:cNvSpPr>
          <p:nvPr/>
        </p:nvSpPr>
        <p:spPr bwMode="auto">
          <a:xfrm>
            <a:off x="3034559" y="4128771"/>
            <a:ext cx="361950" cy="350837"/>
          </a:xfrm>
          <a:prstGeom prst="plus">
            <a:avLst>
              <a:gd name="adj" fmla="val 35000"/>
            </a:avLst>
          </a:prstGeom>
          <a:solidFill>
            <a:srgbClr val="063663"/>
          </a:solidFill>
          <a:ln w="9525">
            <a:solidFill>
              <a:schemeClr val="accent2">
                <a:lumMod val="50000"/>
              </a:schemeClr>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4" name="Picture 3" descr="journal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722" y="3999226"/>
            <a:ext cx="1158237" cy="1548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1" descr="Web-Apollo-home-image5.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88853" y="3237449"/>
            <a:ext cx="1637730" cy="1304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fish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5934" y="4542261"/>
            <a:ext cx="999508" cy="667171"/>
          </a:xfrm>
          <a:prstGeom prst="rect">
            <a:avLst/>
          </a:prstGeom>
        </p:spPr>
      </p:pic>
      <p:pic>
        <p:nvPicPr>
          <p:cNvPr id="10" name="Picture 9" descr="gene model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2242" y="4812733"/>
            <a:ext cx="2574179" cy="225805"/>
          </a:xfrm>
          <a:prstGeom prst="rect">
            <a:avLst/>
          </a:prstGeom>
        </p:spPr>
      </p:pic>
      <p:sp>
        <p:nvSpPr>
          <p:cNvPr id="14" name="Down Arrow 9"/>
          <p:cNvSpPr>
            <a:spLocks noChangeArrowheads="1"/>
          </p:cNvSpPr>
          <p:nvPr/>
        </p:nvSpPr>
        <p:spPr bwMode="auto">
          <a:xfrm rot="16200000">
            <a:off x="6099364" y="4099402"/>
            <a:ext cx="306387" cy="409575"/>
          </a:xfrm>
          <a:prstGeom prst="downArrow">
            <a:avLst>
              <a:gd name="adj1" fmla="val 35185"/>
              <a:gd name="adj2" fmla="val 53738"/>
            </a:avLst>
          </a:prstGeom>
          <a:solidFill>
            <a:srgbClr val="063663"/>
          </a:solidFill>
          <a:ln w="9525">
            <a:solidFill>
              <a:srgbClr val="19194D"/>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12" name="Picture 11" descr="sucess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4954" y="3809845"/>
            <a:ext cx="1291036" cy="967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solidFill>
            <a:srgbClr val="063663"/>
          </a:solidFill>
          <a:ln>
            <a:solidFill>
              <a:srgbClr val="2D2D8A"/>
            </a:solidFill>
            <a:miter lim="800000"/>
            <a:headEnd/>
            <a:tailEnd/>
          </a:ln>
        </p:spPr>
        <p:txBody>
          <a:bodyPr/>
          <a:lstStyle/>
          <a:p>
            <a:r>
              <a:rPr lang="en-US" sz="3200" dirty="0" smtClean="0">
                <a:solidFill>
                  <a:srgbClr val="FFFFFF"/>
                </a:solidFill>
                <a:latin typeface="Arial" charset="0"/>
                <a:ea typeface="ＭＳ Ｐゴシック" charset="0"/>
                <a:cs typeface="ＭＳ Ｐゴシック" charset="0"/>
              </a:rPr>
              <a:t>Manual Annotation</a:t>
            </a:r>
            <a:endParaRPr lang="en-US" sz="3200" dirty="0">
              <a:solidFill>
                <a:srgbClr val="FFFFFF"/>
              </a:solidFill>
              <a:latin typeface="Arial" charset="0"/>
              <a:ea typeface="ＭＳ Ｐゴシック" charset="0"/>
              <a:cs typeface="ＭＳ Ｐゴシック" charset="0"/>
            </a:endParaRPr>
          </a:p>
        </p:txBody>
      </p:sp>
      <p:sp>
        <p:nvSpPr>
          <p:cNvPr id="18434" name="Content Placeholder 2"/>
          <p:cNvSpPr>
            <a:spLocks noGrp="1"/>
          </p:cNvSpPr>
          <p:nvPr>
            <p:ph idx="1"/>
          </p:nvPr>
        </p:nvSpPr>
        <p:spPr bwMode="auto">
          <a:xfrm>
            <a:off x="457200" y="273051"/>
            <a:ext cx="8229600" cy="5714588"/>
          </a:xfrm>
          <a:noFill/>
          <a:ln>
            <a:solidFill>
              <a:srgbClr val="2D2D8A"/>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r>
              <a:rPr lang="en-US" sz="4400" b="1" dirty="0"/>
              <a:t>How do we get there</a:t>
            </a:r>
            <a:r>
              <a:rPr lang="en-US" sz="4400" b="1" dirty="0" smtClean="0"/>
              <a:t>?</a:t>
            </a:r>
            <a:endParaRPr lang="en-US" sz="4400" b="1" dirty="0"/>
          </a:p>
        </p:txBody>
      </p:sp>
      <p:sp>
        <p:nvSpPr>
          <p:cNvPr id="18435" name="Text Placeholder 3"/>
          <p:cNvSpPr>
            <a:spLocks noGrp="1"/>
          </p:cNvSpPr>
          <p:nvPr>
            <p:ph type="body" sz="half" idx="2"/>
          </p:nvPr>
        </p:nvSpPr>
        <p:spPr bwMode="auto">
          <a:noFill/>
          <a:ln>
            <a:no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sp>
        <p:nvSpPr>
          <p:cNvPr id="1843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5D188DA-B9B7-B749-8579-F4966E189714}" type="slidenum">
              <a:rPr lang="en-US" sz="600">
                <a:solidFill>
                  <a:srgbClr val="898989"/>
                </a:solidFill>
              </a:rPr>
              <a:pPr/>
              <a:t>21</a:t>
            </a:fld>
            <a:endParaRPr lang="en-US" sz="600" dirty="0">
              <a:solidFill>
                <a:srgbClr val="898989"/>
              </a:solidFill>
            </a:endParaRPr>
          </a:p>
        </p:txBody>
      </p:sp>
      <p:grpSp>
        <p:nvGrpSpPr>
          <p:cNvPr id="40" name="Group 39"/>
          <p:cNvGrpSpPr/>
          <p:nvPr/>
        </p:nvGrpSpPr>
        <p:grpSpPr>
          <a:xfrm>
            <a:off x="523140" y="4662652"/>
            <a:ext cx="8294201" cy="1269756"/>
            <a:chOff x="511800" y="4764712"/>
            <a:chExt cx="8294201" cy="1269756"/>
          </a:xfrm>
        </p:grpSpPr>
        <p:sp>
          <p:nvSpPr>
            <p:cNvPr id="41" name="Rounded Rectangle 40"/>
            <p:cNvSpPr/>
            <p:nvPr/>
          </p:nvSpPr>
          <p:spPr>
            <a:xfrm>
              <a:off x="511800" y="4768565"/>
              <a:ext cx="8094986" cy="1265903"/>
            </a:xfrm>
            <a:prstGeom prst="roundRect">
              <a:avLst>
                <a:gd name="adj" fmla="val 13693"/>
              </a:avLst>
            </a:prstGeom>
            <a:solidFill>
              <a:schemeClr val="tx2">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latin typeface="Palatino Linotype"/>
              </a:endParaRPr>
            </a:p>
          </p:txBody>
        </p:sp>
        <p:pic>
          <p:nvPicPr>
            <p:cNvPr id="42" name="Picture 41" descr="raw-seq-data.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3166" y="4891605"/>
              <a:ext cx="546131" cy="569969"/>
            </a:xfrm>
            <a:prstGeom prst="rect">
              <a:avLst/>
            </a:prstGeom>
          </p:spPr>
        </p:pic>
        <p:sp>
          <p:nvSpPr>
            <p:cNvPr id="43" name="TextBox 42"/>
            <p:cNvSpPr txBox="1"/>
            <p:nvPr/>
          </p:nvSpPr>
          <p:spPr>
            <a:xfrm>
              <a:off x="1909375" y="4945391"/>
              <a:ext cx="1281718" cy="323165"/>
            </a:xfrm>
            <a:prstGeom prst="rect">
              <a:avLst/>
            </a:prstGeom>
            <a:noFill/>
          </p:spPr>
          <p:txBody>
            <a:bodyPr wrap="square" rtlCol="0">
              <a:spAutoFit/>
            </a:bodyPr>
            <a:lstStyle/>
            <a:p>
              <a:pPr defTabSz="457200"/>
              <a:r>
                <a:rPr lang="en-US" sz="1500" dirty="0" smtClean="0">
                  <a:solidFill>
                    <a:schemeClr val="accent6"/>
                  </a:solidFill>
                  <a:latin typeface="Arial"/>
                  <a:cs typeface="Arial"/>
                </a:rPr>
                <a:t>Assembly</a:t>
              </a:r>
              <a:endParaRPr lang="en-US" sz="1500" dirty="0">
                <a:solidFill>
                  <a:schemeClr val="accent6"/>
                </a:solidFill>
                <a:latin typeface="Arial"/>
                <a:cs typeface="Arial"/>
              </a:endParaRPr>
            </a:p>
          </p:txBody>
        </p:sp>
        <p:sp>
          <p:nvSpPr>
            <p:cNvPr id="44" name="TextBox 43"/>
            <p:cNvSpPr txBox="1"/>
            <p:nvPr/>
          </p:nvSpPr>
          <p:spPr>
            <a:xfrm>
              <a:off x="5418137" y="4784212"/>
              <a:ext cx="1281718" cy="553998"/>
            </a:xfrm>
            <a:prstGeom prst="rect">
              <a:avLst/>
            </a:prstGeom>
            <a:noFill/>
          </p:spPr>
          <p:txBody>
            <a:bodyPr wrap="square" rtlCol="0">
              <a:spAutoFit/>
            </a:bodyPr>
            <a:lstStyle/>
            <a:p>
              <a:pPr algn="ctr" defTabSz="457200"/>
              <a:r>
                <a:rPr lang="en-US" sz="1500" dirty="0" smtClean="0">
                  <a:solidFill>
                    <a:srgbClr val="2D2D8A"/>
                  </a:solidFill>
                  <a:latin typeface="Arial"/>
                  <a:cs typeface="Arial"/>
                </a:rPr>
                <a:t>Manual annotation</a:t>
              </a:r>
              <a:endParaRPr lang="en-US" sz="1500" dirty="0">
                <a:solidFill>
                  <a:srgbClr val="2D2D8A"/>
                </a:solidFill>
                <a:latin typeface="Arial"/>
                <a:cs typeface="Arial"/>
              </a:endParaRPr>
            </a:p>
          </p:txBody>
        </p:sp>
        <p:sp>
          <p:nvSpPr>
            <p:cNvPr id="45" name="TextBox 44"/>
            <p:cNvSpPr txBox="1"/>
            <p:nvPr/>
          </p:nvSpPr>
          <p:spPr>
            <a:xfrm>
              <a:off x="7135308" y="4772872"/>
              <a:ext cx="1670693" cy="553998"/>
            </a:xfrm>
            <a:prstGeom prst="rect">
              <a:avLst/>
            </a:prstGeom>
            <a:noFill/>
          </p:spPr>
          <p:txBody>
            <a:bodyPr wrap="square" rtlCol="0">
              <a:spAutoFit/>
            </a:bodyPr>
            <a:lstStyle/>
            <a:p>
              <a:pPr algn="ctr" defTabSz="457200"/>
              <a:r>
                <a:rPr lang="en-US" sz="1500" dirty="0" smtClean="0">
                  <a:solidFill>
                    <a:srgbClr val="2D2D8A"/>
                  </a:solidFill>
                  <a:latin typeface="Arial"/>
                  <a:cs typeface="Arial"/>
                </a:rPr>
                <a:t>Experimental validation</a:t>
              </a:r>
              <a:endParaRPr lang="en-US" sz="1500" dirty="0">
                <a:solidFill>
                  <a:srgbClr val="2D2D8A"/>
                </a:solidFill>
                <a:latin typeface="Arial"/>
                <a:cs typeface="Arial"/>
              </a:endParaRPr>
            </a:p>
          </p:txBody>
        </p:sp>
        <p:cxnSp>
          <p:nvCxnSpPr>
            <p:cNvPr id="46" name="Straight Arrow Connector 45"/>
            <p:cNvCxnSpPr/>
            <p:nvPr/>
          </p:nvCxnSpPr>
          <p:spPr>
            <a:xfrm flipV="1">
              <a:off x="1327344" y="5165789"/>
              <a:ext cx="564367" cy="8284"/>
            </a:xfrm>
            <a:prstGeom prst="straightConnector1">
              <a:avLst/>
            </a:prstGeom>
            <a:ln w="57150" cmpd="sng">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4831488" y="5174073"/>
              <a:ext cx="655807" cy="8284"/>
            </a:xfrm>
            <a:prstGeom prst="straightConnector1">
              <a:avLst/>
            </a:prstGeom>
            <a:ln w="57150" cmpd="sng">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688464" y="5157505"/>
              <a:ext cx="564367" cy="8284"/>
            </a:xfrm>
            <a:prstGeom prst="straightConnector1">
              <a:avLst/>
            </a:prstGeom>
            <a:ln w="57150" cmpd="sng">
              <a:solidFill>
                <a:srgbClr val="6B6BCF"/>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464650" y="4764712"/>
              <a:ext cx="1469393" cy="553998"/>
            </a:xfrm>
            <a:prstGeom prst="rect">
              <a:avLst/>
            </a:prstGeom>
            <a:noFill/>
          </p:spPr>
          <p:txBody>
            <a:bodyPr wrap="square" rtlCol="0">
              <a:spAutoFit/>
            </a:bodyPr>
            <a:lstStyle/>
            <a:p>
              <a:pPr algn="ctr" defTabSz="457200"/>
              <a:r>
                <a:rPr lang="en-US" sz="1500" dirty="0" smtClean="0">
                  <a:solidFill>
                    <a:srgbClr val="2D2D8A"/>
                  </a:solidFill>
                  <a:latin typeface="Arial"/>
                  <a:cs typeface="Arial"/>
                </a:rPr>
                <a:t>Automated Annotation</a:t>
              </a:r>
              <a:endParaRPr lang="en-US" sz="1500" dirty="0">
                <a:solidFill>
                  <a:srgbClr val="2D2D8A"/>
                </a:solidFill>
                <a:latin typeface="Arial"/>
                <a:cs typeface="Arial"/>
              </a:endParaRPr>
            </a:p>
          </p:txBody>
        </p:sp>
        <p:cxnSp>
          <p:nvCxnSpPr>
            <p:cNvPr id="50" name="Straight Arrow Connector 49"/>
            <p:cNvCxnSpPr/>
            <p:nvPr/>
          </p:nvCxnSpPr>
          <p:spPr>
            <a:xfrm flipV="1">
              <a:off x="2984883" y="5176719"/>
              <a:ext cx="564367" cy="8284"/>
            </a:xfrm>
            <a:prstGeom prst="straightConnector1">
              <a:avLst/>
            </a:prstGeom>
            <a:ln w="57150" cmpd="sng">
              <a:solidFill>
                <a:srgbClr val="6B6BCF"/>
              </a:solidFill>
              <a:tailEnd type="arrow"/>
            </a:ln>
          </p:spPr>
          <p:style>
            <a:lnRef idx="2">
              <a:schemeClr val="accent1"/>
            </a:lnRef>
            <a:fillRef idx="0">
              <a:schemeClr val="accent1"/>
            </a:fillRef>
            <a:effectRef idx="1">
              <a:schemeClr val="accent1"/>
            </a:effectRef>
            <a:fontRef idx="minor">
              <a:schemeClr val="tx1"/>
            </a:fontRef>
          </p:style>
        </p:cxnSp>
        <p:sp>
          <p:nvSpPr>
            <p:cNvPr id="51" name="Freeform 50"/>
            <p:cNvSpPr/>
            <p:nvPr/>
          </p:nvSpPr>
          <p:spPr>
            <a:xfrm>
              <a:off x="4879493" y="5352963"/>
              <a:ext cx="2760742" cy="393700"/>
            </a:xfrm>
            <a:custGeom>
              <a:avLst/>
              <a:gdLst>
                <a:gd name="connsiteX0" fmla="*/ 2832100 w 2832100"/>
                <a:gd name="connsiteY0" fmla="*/ 0 h 393700"/>
                <a:gd name="connsiteX1" fmla="*/ 2717800 w 2832100"/>
                <a:gd name="connsiteY1" fmla="*/ 76200 h 393700"/>
                <a:gd name="connsiteX2" fmla="*/ 2679700 w 2832100"/>
                <a:gd name="connsiteY2" fmla="*/ 88900 h 393700"/>
                <a:gd name="connsiteX3" fmla="*/ 2641600 w 2832100"/>
                <a:gd name="connsiteY3" fmla="*/ 114300 h 393700"/>
                <a:gd name="connsiteX4" fmla="*/ 2590800 w 2832100"/>
                <a:gd name="connsiteY4" fmla="*/ 127000 h 393700"/>
                <a:gd name="connsiteX5" fmla="*/ 2540000 w 2832100"/>
                <a:gd name="connsiteY5" fmla="*/ 152400 h 393700"/>
                <a:gd name="connsiteX6" fmla="*/ 2349500 w 2832100"/>
                <a:gd name="connsiteY6" fmla="*/ 215900 h 393700"/>
                <a:gd name="connsiteX7" fmla="*/ 2311400 w 2832100"/>
                <a:gd name="connsiteY7" fmla="*/ 228600 h 393700"/>
                <a:gd name="connsiteX8" fmla="*/ 2171700 w 2832100"/>
                <a:gd name="connsiteY8" fmla="*/ 279400 h 393700"/>
                <a:gd name="connsiteX9" fmla="*/ 2082800 w 2832100"/>
                <a:gd name="connsiteY9" fmla="*/ 292100 h 393700"/>
                <a:gd name="connsiteX10" fmla="*/ 1993900 w 2832100"/>
                <a:gd name="connsiteY10" fmla="*/ 317500 h 393700"/>
                <a:gd name="connsiteX11" fmla="*/ 1930400 w 2832100"/>
                <a:gd name="connsiteY11" fmla="*/ 342900 h 393700"/>
                <a:gd name="connsiteX12" fmla="*/ 1841500 w 2832100"/>
                <a:gd name="connsiteY12" fmla="*/ 355600 h 393700"/>
                <a:gd name="connsiteX13" fmla="*/ 1574800 w 2832100"/>
                <a:gd name="connsiteY13" fmla="*/ 393700 h 393700"/>
                <a:gd name="connsiteX14" fmla="*/ 1003300 w 2832100"/>
                <a:gd name="connsiteY14" fmla="*/ 381000 h 393700"/>
                <a:gd name="connsiteX15" fmla="*/ 825500 w 2832100"/>
                <a:gd name="connsiteY15" fmla="*/ 368300 h 393700"/>
                <a:gd name="connsiteX16" fmla="*/ 749300 w 2832100"/>
                <a:gd name="connsiteY16" fmla="*/ 355600 h 393700"/>
                <a:gd name="connsiteX17" fmla="*/ 635000 w 2832100"/>
                <a:gd name="connsiteY17" fmla="*/ 342900 h 393700"/>
                <a:gd name="connsiteX18" fmla="*/ 457200 w 2832100"/>
                <a:gd name="connsiteY18" fmla="*/ 304800 h 393700"/>
                <a:gd name="connsiteX19" fmla="*/ 330200 w 2832100"/>
                <a:gd name="connsiteY19" fmla="*/ 266700 h 393700"/>
                <a:gd name="connsiteX20" fmla="*/ 279400 w 2832100"/>
                <a:gd name="connsiteY20" fmla="*/ 241300 h 393700"/>
                <a:gd name="connsiteX21" fmla="*/ 215900 w 2832100"/>
                <a:gd name="connsiteY21" fmla="*/ 228600 h 393700"/>
                <a:gd name="connsiteX22" fmla="*/ 177800 w 2832100"/>
                <a:gd name="connsiteY22" fmla="*/ 215900 h 393700"/>
                <a:gd name="connsiteX23" fmla="*/ 152400 w 2832100"/>
                <a:gd name="connsiteY23" fmla="*/ 177800 h 393700"/>
                <a:gd name="connsiteX24" fmla="*/ 114300 w 2832100"/>
                <a:gd name="connsiteY24" fmla="*/ 165100 h 393700"/>
                <a:gd name="connsiteX25" fmla="*/ 38100 w 2832100"/>
                <a:gd name="connsiteY25" fmla="*/ 114300 h 393700"/>
                <a:gd name="connsiteX26" fmla="*/ 0 w 2832100"/>
                <a:gd name="connsiteY26" fmla="*/ 7620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32100" h="393700">
                  <a:moveTo>
                    <a:pt x="2832100" y="0"/>
                  </a:moveTo>
                  <a:cubicBezTo>
                    <a:pt x="2794000" y="25400"/>
                    <a:pt x="2761241" y="61720"/>
                    <a:pt x="2717800" y="76200"/>
                  </a:cubicBezTo>
                  <a:cubicBezTo>
                    <a:pt x="2705100" y="80433"/>
                    <a:pt x="2691674" y="82913"/>
                    <a:pt x="2679700" y="88900"/>
                  </a:cubicBezTo>
                  <a:cubicBezTo>
                    <a:pt x="2666048" y="95726"/>
                    <a:pt x="2655629" y="108287"/>
                    <a:pt x="2641600" y="114300"/>
                  </a:cubicBezTo>
                  <a:cubicBezTo>
                    <a:pt x="2625557" y="121176"/>
                    <a:pt x="2607143" y="120871"/>
                    <a:pt x="2590800" y="127000"/>
                  </a:cubicBezTo>
                  <a:cubicBezTo>
                    <a:pt x="2573073" y="133647"/>
                    <a:pt x="2557727" y="145753"/>
                    <a:pt x="2540000" y="152400"/>
                  </a:cubicBezTo>
                  <a:lnTo>
                    <a:pt x="2349500" y="215900"/>
                  </a:lnTo>
                  <a:cubicBezTo>
                    <a:pt x="2336800" y="220133"/>
                    <a:pt x="2323829" y="223628"/>
                    <a:pt x="2311400" y="228600"/>
                  </a:cubicBezTo>
                  <a:cubicBezTo>
                    <a:pt x="2273524" y="243750"/>
                    <a:pt x="2210238" y="270507"/>
                    <a:pt x="2171700" y="279400"/>
                  </a:cubicBezTo>
                  <a:cubicBezTo>
                    <a:pt x="2142532" y="286131"/>
                    <a:pt x="2112070" y="285828"/>
                    <a:pt x="2082800" y="292100"/>
                  </a:cubicBezTo>
                  <a:cubicBezTo>
                    <a:pt x="2052665" y="298558"/>
                    <a:pt x="2023138" y="307754"/>
                    <a:pt x="1993900" y="317500"/>
                  </a:cubicBezTo>
                  <a:cubicBezTo>
                    <a:pt x="1972273" y="324709"/>
                    <a:pt x="1952517" y="337371"/>
                    <a:pt x="1930400" y="342900"/>
                  </a:cubicBezTo>
                  <a:cubicBezTo>
                    <a:pt x="1901360" y="350160"/>
                    <a:pt x="1870979" y="350398"/>
                    <a:pt x="1841500" y="355600"/>
                  </a:cubicBezTo>
                  <a:cubicBezTo>
                    <a:pt x="1621115" y="394491"/>
                    <a:pt x="1808978" y="372411"/>
                    <a:pt x="1574800" y="393700"/>
                  </a:cubicBezTo>
                  <a:lnTo>
                    <a:pt x="1003300" y="381000"/>
                  </a:lnTo>
                  <a:cubicBezTo>
                    <a:pt x="943916" y="378987"/>
                    <a:pt x="884623" y="374212"/>
                    <a:pt x="825500" y="368300"/>
                  </a:cubicBezTo>
                  <a:cubicBezTo>
                    <a:pt x="799877" y="365738"/>
                    <a:pt x="774824" y="359003"/>
                    <a:pt x="749300" y="355600"/>
                  </a:cubicBezTo>
                  <a:cubicBezTo>
                    <a:pt x="711302" y="350534"/>
                    <a:pt x="673100" y="347133"/>
                    <a:pt x="635000" y="342900"/>
                  </a:cubicBezTo>
                  <a:cubicBezTo>
                    <a:pt x="508418" y="311255"/>
                    <a:pt x="567834" y="323239"/>
                    <a:pt x="457200" y="304800"/>
                  </a:cubicBezTo>
                  <a:cubicBezTo>
                    <a:pt x="336866" y="244633"/>
                    <a:pt x="488324" y="314137"/>
                    <a:pt x="330200" y="266700"/>
                  </a:cubicBezTo>
                  <a:cubicBezTo>
                    <a:pt x="312066" y="261260"/>
                    <a:pt x="297361" y="247287"/>
                    <a:pt x="279400" y="241300"/>
                  </a:cubicBezTo>
                  <a:cubicBezTo>
                    <a:pt x="258922" y="234474"/>
                    <a:pt x="236841" y="233835"/>
                    <a:pt x="215900" y="228600"/>
                  </a:cubicBezTo>
                  <a:cubicBezTo>
                    <a:pt x="202913" y="225353"/>
                    <a:pt x="190500" y="220133"/>
                    <a:pt x="177800" y="215900"/>
                  </a:cubicBezTo>
                  <a:cubicBezTo>
                    <a:pt x="169333" y="203200"/>
                    <a:pt x="164319" y="187335"/>
                    <a:pt x="152400" y="177800"/>
                  </a:cubicBezTo>
                  <a:cubicBezTo>
                    <a:pt x="141947" y="169437"/>
                    <a:pt x="126002" y="171601"/>
                    <a:pt x="114300" y="165100"/>
                  </a:cubicBezTo>
                  <a:cubicBezTo>
                    <a:pt x="87615" y="150275"/>
                    <a:pt x="59686" y="135886"/>
                    <a:pt x="38100" y="114300"/>
                  </a:cubicBezTo>
                  <a:lnTo>
                    <a:pt x="0" y="76200"/>
                  </a:lnTo>
                </a:path>
              </a:pathLst>
            </a:custGeom>
            <a:ln w="57150" cmpd="sng">
              <a:solidFill>
                <a:srgbClr val="6B6BCF"/>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dirty="0">
                <a:solidFill>
                  <a:prstClr val="white"/>
                </a:solidFill>
                <a:latin typeface="Palatino Linotype"/>
              </a:endParaRPr>
            </a:p>
          </p:txBody>
        </p:sp>
        <p:sp>
          <p:nvSpPr>
            <p:cNvPr id="52" name="Freeform 51"/>
            <p:cNvSpPr/>
            <p:nvPr/>
          </p:nvSpPr>
          <p:spPr>
            <a:xfrm>
              <a:off x="4851609" y="5360766"/>
              <a:ext cx="1375789" cy="329231"/>
            </a:xfrm>
            <a:custGeom>
              <a:avLst/>
              <a:gdLst>
                <a:gd name="connsiteX0" fmla="*/ 1375789 w 1375789"/>
                <a:gd name="connsiteY0" fmla="*/ 11758 h 329231"/>
                <a:gd name="connsiteX1" fmla="*/ 1352272 w 1375789"/>
                <a:gd name="connsiteY1" fmla="*/ 70549 h 329231"/>
                <a:gd name="connsiteX2" fmla="*/ 1305236 w 1375789"/>
                <a:gd name="connsiteY2" fmla="*/ 117582 h 329231"/>
                <a:gd name="connsiteX3" fmla="*/ 1222924 w 1375789"/>
                <a:gd name="connsiteY3" fmla="*/ 176374 h 329231"/>
                <a:gd name="connsiteX4" fmla="*/ 1187647 w 1375789"/>
                <a:gd name="connsiteY4" fmla="*/ 188132 h 329231"/>
                <a:gd name="connsiteX5" fmla="*/ 1105335 w 1375789"/>
                <a:gd name="connsiteY5" fmla="*/ 235165 h 329231"/>
                <a:gd name="connsiteX6" fmla="*/ 1058300 w 1375789"/>
                <a:gd name="connsiteY6" fmla="*/ 258681 h 329231"/>
                <a:gd name="connsiteX7" fmla="*/ 975987 w 1375789"/>
                <a:gd name="connsiteY7" fmla="*/ 270440 h 329231"/>
                <a:gd name="connsiteX8" fmla="*/ 928952 w 1375789"/>
                <a:gd name="connsiteY8" fmla="*/ 293956 h 329231"/>
                <a:gd name="connsiteX9" fmla="*/ 881916 w 1375789"/>
                <a:gd name="connsiteY9" fmla="*/ 305714 h 329231"/>
                <a:gd name="connsiteX10" fmla="*/ 682015 w 1375789"/>
                <a:gd name="connsiteY10" fmla="*/ 329231 h 329231"/>
                <a:gd name="connsiteX11" fmla="*/ 435079 w 1375789"/>
                <a:gd name="connsiteY11" fmla="*/ 305714 h 329231"/>
                <a:gd name="connsiteX12" fmla="*/ 246937 w 1375789"/>
                <a:gd name="connsiteY12" fmla="*/ 223407 h 329231"/>
                <a:gd name="connsiteX13" fmla="*/ 199901 w 1375789"/>
                <a:gd name="connsiteY13" fmla="*/ 188132 h 329231"/>
                <a:gd name="connsiteX14" fmla="*/ 105830 w 1375789"/>
                <a:gd name="connsiteY14" fmla="*/ 129341 h 329231"/>
                <a:gd name="connsiteX15" fmla="*/ 35277 w 1375789"/>
                <a:gd name="connsiteY15" fmla="*/ 58791 h 329231"/>
                <a:gd name="connsiteX16" fmla="*/ 0 w 1375789"/>
                <a:gd name="connsiteY16" fmla="*/ 0 h 3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789" h="329231">
                  <a:moveTo>
                    <a:pt x="1375789" y="11758"/>
                  </a:moveTo>
                  <a:cubicBezTo>
                    <a:pt x="1367950" y="31355"/>
                    <a:pt x="1363980" y="52987"/>
                    <a:pt x="1352272" y="70549"/>
                  </a:cubicBezTo>
                  <a:cubicBezTo>
                    <a:pt x="1339973" y="88997"/>
                    <a:pt x="1321923" y="102982"/>
                    <a:pt x="1305236" y="117582"/>
                  </a:cubicBezTo>
                  <a:cubicBezTo>
                    <a:pt x="1298133" y="123797"/>
                    <a:pt x="1237558" y="169057"/>
                    <a:pt x="1222924" y="176374"/>
                  </a:cubicBezTo>
                  <a:cubicBezTo>
                    <a:pt x="1211837" y="181917"/>
                    <a:pt x="1199406" y="184213"/>
                    <a:pt x="1187647" y="188132"/>
                  </a:cubicBezTo>
                  <a:cubicBezTo>
                    <a:pt x="1105461" y="249769"/>
                    <a:pt x="1175165" y="205240"/>
                    <a:pt x="1105335" y="235165"/>
                  </a:cubicBezTo>
                  <a:cubicBezTo>
                    <a:pt x="1089223" y="242069"/>
                    <a:pt x="1075211" y="254069"/>
                    <a:pt x="1058300" y="258681"/>
                  </a:cubicBezTo>
                  <a:cubicBezTo>
                    <a:pt x="1031560" y="265973"/>
                    <a:pt x="1003425" y="266520"/>
                    <a:pt x="975987" y="270440"/>
                  </a:cubicBezTo>
                  <a:cubicBezTo>
                    <a:pt x="960309" y="278279"/>
                    <a:pt x="945365" y="287802"/>
                    <a:pt x="928952" y="293956"/>
                  </a:cubicBezTo>
                  <a:cubicBezTo>
                    <a:pt x="913820" y="299630"/>
                    <a:pt x="897692" y="302208"/>
                    <a:pt x="881916" y="305714"/>
                  </a:cubicBezTo>
                  <a:cubicBezTo>
                    <a:pt x="793644" y="325329"/>
                    <a:pt x="803355" y="319120"/>
                    <a:pt x="682015" y="329231"/>
                  </a:cubicBezTo>
                  <a:cubicBezTo>
                    <a:pt x="599703" y="321392"/>
                    <a:pt x="516871" y="317831"/>
                    <a:pt x="435079" y="305714"/>
                  </a:cubicBezTo>
                  <a:cubicBezTo>
                    <a:pt x="390293" y="299079"/>
                    <a:pt x="267656" y="238946"/>
                    <a:pt x="246937" y="223407"/>
                  </a:cubicBezTo>
                  <a:cubicBezTo>
                    <a:pt x="231258" y="211649"/>
                    <a:pt x="216208" y="199003"/>
                    <a:pt x="199901" y="188132"/>
                  </a:cubicBezTo>
                  <a:cubicBezTo>
                    <a:pt x="195530" y="185218"/>
                    <a:pt x="118978" y="141027"/>
                    <a:pt x="105830" y="129341"/>
                  </a:cubicBezTo>
                  <a:cubicBezTo>
                    <a:pt x="80972" y="107246"/>
                    <a:pt x="35277" y="58791"/>
                    <a:pt x="35277" y="58791"/>
                  </a:cubicBezTo>
                  <a:cubicBezTo>
                    <a:pt x="20012" y="12999"/>
                    <a:pt x="32283" y="32280"/>
                    <a:pt x="0" y="0"/>
                  </a:cubicBezTo>
                </a:path>
              </a:pathLst>
            </a:custGeom>
            <a:ln w="57150" cmpd="sng">
              <a:solidFill>
                <a:srgbClr val="6B6BCF"/>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endParaRPr lang="en-US" dirty="0">
                <a:solidFill>
                  <a:prstClr val="white"/>
                </a:solidFill>
                <a:latin typeface="Palatino Linotype"/>
              </a:endParaRPr>
            </a:p>
          </p:txBody>
        </p:sp>
        <p:cxnSp>
          <p:nvCxnSpPr>
            <p:cNvPr id="53" name="Straight Arrow Connector 52"/>
            <p:cNvCxnSpPr/>
            <p:nvPr/>
          </p:nvCxnSpPr>
          <p:spPr>
            <a:xfrm flipH="1" flipV="1">
              <a:off x="4715917" y="5281254"/>
              <a:ext cx="170969" cy="151003"/>
            </a:xfrm>
            <a:prstGeom prst="straightConnector1">
              <a:avLst/>
            </a:prstGeom>
            <a:ln w="57150" cmpd="sng">
              <a:solidFill>
                <a:srgbClr val="6B6BC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811633" y="5690732"/>
              <a:ext cx="2979170" cy="307777"/>
            </a:xfrm>
            <a:prstGeom prst="rect">
              <a:avLst/>
            </a:prstGeom>
            <a:noFill/>
          </p:spPr>
          <p:txBody>
            <a:bodyPr wrap="square" rtlCol="0">
              <a:spAutoFit/>
            </a:bodyPr>
            <a:lstStyle/>
            <a:p>
              <a:r>
                <a:rPr lang="en-US" sz="1400" i="1" dirty="0" smtClean="0">
                  <a:solidFill>
                    <a:schemeClr val="accent2"/>
                  </a:solidFill>
                </a:rPr>
                <a:t>In a genome sequencing project…</a:t>
              </a:r>
              <a:endParaRPr lang="en-US" sz="1400" i="1" dirty="0">
                <a:solidFill>
                  <a:schemeClr val="accent2"/>
                </a:solidFill>
              </a:endParaRPr>
            </a:p>
          </p:txBody>
        </p:sp>
      </p:grpSp>
      <p:grpSp>
        <p:nvGrpSpPr>
          <p:cNvPr id="55" name="Group 54"/>
          <p:cNvGrpSpPr/>
          <p:nvPr/>
        </p:nvGrpSpPr>
        <p:grpSpPr>
          <a:xfrm>
            <a:off x="5838865" y="3324711"/>
            <a:ext cx="868557" cy="1360027"/>
            <a:chOff x="5486400" y="762000"/>
            <a:chExt cx="1143000" cy="1723158"/>
          </a:xfrm>
        </p:grpSpPr>
        <p:pic>
          <p:nvPicPr>
            <p:cNvPr id="56" name="Picture 55"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57" name="Freeform 56"/>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5807051" y="824415"/>
              <a:ext cx="647148"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Freeform 62"/>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5" name="Freeform 64"/>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8" name="TextBox 67"/>
          <p:cNvSpPr txBox="1"/>
          <p:nvPr/>
        </p:nvSpPr>
        <p:spPr>
          <a:xfrm>
            <a:off x="6291104" y="4334569"/>
            <a:ext cx="906809" cy="307777"/>
          </a:xfrm>
          <a:prstGeom prst="rect">
            <a:avLst/>
          </a:prstGeom>
          <a:noFill/>
        </p:spPr>
        <p:txBody>
          <a:bodyPr wrap="square" rtlCol="0">
            <a:spAutoFit/>
          </a:bodyPr>
          <a:lstStyle/>
          <a:p>
            <a:r>
              <a:rPr lang="en-US" sz="1400" dirty="0" smtClean="0">
                <a:solidFill>
                  <a:srgbClr val="003366"/>
                </a:solidFill>
              </a:rPr>
              <a:t>Q-</a:t>
            </a:r>
            <a:r>
              <a:rPr lang="en-US" sz="1400" dirty="0" err="1" smtClean="0">
                <a:solidFill>
                  <a:srgbClr val="003366"/>
                </a:solidFill>
              </a:rPr>
              <a:t>ratore</a:t>
            </a:r>
            <a:endParaRPr lang="en-US" sz="1400" dirty="0">
              <a:solidFill>
                <a:srgbClr val="003366"/>
              </a:solidFill>
            </a:endParaRPr>
          </a:p>
        </p:txBody>
      </p:sp>
      <p:sp>
        <p:nvSpPr>
          <p:cNvPr id="69" name="Footer Placeholder 3"/>
          <p:cNvSpPr>
            <a:spLocks noGrp="1"/>
          </p:cNvSpPr>
          <p:nvPr>
            <p:ph type="ftr" sz="quarter" idx="10"/>
          </p:nvPr>
        </p:nvSpPr>
        <p:spPr>
          <a:xfrm>
            <a:off x="592138" y="6356350"/>
            <a:ext cx="2895600" cy="365125"/>
          </a:xfrm>
        </p:spPr>
        <p:txBody>
          <a:bodyPr/>
          <a:lstStyle/>
          <a:p>
            <a:pPr>
              <a:defRPr/>
            </a:pPr>
            <a:r>
              <a:rPr lang="en-US" dirty="0" smtClean="0"/>
              <a:t>3. How do we get there?</a:t>
            </a:r>
            <a:endParaRPr lang="en-US" dirty="0"/>
          </a:p>
        </p:txBody>
      </p:sp>
    </p:spTree>
    <p:extLst>
      <p:ext uri="{BB962C8B-B14F-4D97-AF65-F5344CB8AC3E}">
        <p14:creationId xmlns:p14="http://schemas.microsoft.com/office/powerpoint/2010/main" val="5410835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Prediction</a:t>
            </a:r>
            <a:endParaRPr lang="en-US" dirty="0"/>
          </a:p>
        </p:txBody>
      </p:sp>
      <p:sp>
        <p:nvSpPr>
          <p:cNvPr id="3" name="Content Placeholder 2"/>
          <p:cNvSpPr>
            <a:spLocks noGrp="1"/>
          </p:cNvSpPr>
          <p:nvPr>
            <p:ph idx="1"/>
          </p:nvPr>
        </p:nvSpPr>
        <p:spPr/>
        <p:txBody>
          <a:bodyPr/>
          <a:lstStyle/>
          <a:p>
            <a:r>
              <a:rPr lang="en-US" dirty="0" smtClean="0"/>
              <a:t>Identification of protein-coding genes, </a:t>
            </a:r>
            <a:r>
              <a:rPr lang="en-US" dirty="0" err="1" smtClean="0"/>
              <a:t>tRNAs</a:t>
            </a:r>
            <a:r>
              <a:rPr lang="en-US" dirty="0" smtClean="0"/>
              <a:t>, </a:t>
            </a:r>
            <a:r>
              <a:rPr lang="en-US" dirty="0" err="1" smtClean="0"/>
              <a:t>rRNAs</a:t>
            </a:r>
            <a:r>
              <a:rPr lang="en-US" dirty="0" smtClean="0"/>
              <a:t>, regulatory motifs, repetitive elements (masked), etc.</a:t>
            </a:r>
          </a:p>
          <a:p>
            <a:r>
              <a:rPr lang="en-US" i="1" dirty="0" smtClean="0"/>
              <a:t>- </a:t>
            </a:r>
            <a:r>
              <a:rPr lang="en-US" i="1" dirty="0" err="1" smtClean="0"/>
              <a:t>Ab</a:t>
            </a:r>
            <a:r>
              <a:rPr lang="en-US" i="1" dirty="0" smtClean="0"/>
              <a:t> initio</a:t>
            </a:r>
            <a:r>
              <a:rPr lang="en-US" dirty="0" smtClean="0"/>
              <a:t> (DNA composition)</a:t>
            </a:r>
            <a:r>
              <a:rPr lang="en-US" dirty="0"/>
              <a:t>: </a:t>
            </a:r>
            <a:r>
              <a:rPr lang="en-US" dirty="0" smtClean="0"/>
              <a:t>Augustus, GENSCAN</a:t>
            </a:r>
            <a:r>
              <a:rPr lang="en-US" dirty="0"/>
              <a:t>, </a:t>
            </a:r>
            <a:r>
              <a:rPr lang="en-US" dirty="0" err="1" smtClean="0"/>
              <a:t>geneid</a:t>
            </a:r>
            <a:r>
              <a:rPr lang="en-US" dirty="0" smtClean="0"/>
              <a:t>, </a:t>
            </a:r>
            <a:r>
              <a:rPr lang="en-US" dirty="0" err="1" smtClean="0"/>
              <a:t>fgenesh</a:t>
            </a:r>
            <a:endParaRPr lang="en-US" i="1" dirty="0"/>
          </a:p>
          <a:p>
            <a:r>
              <a:rPr lang="en-US" dirty="0" smtClean="0"/>
              <a:t>- Homology</a:t>
            </a:r>
            <a:r>
              <a:rPr lang="en-US" dirty="0"/>
              <a:t>-</a:t>
            </a:r>
            <a:r>
              <a:rPr lang="en-US" dirty="0" smtClean="0"/>
              <a:t>based: </a:t>
            </a:r>
            <a:r>
              <a:rPr lang="en-US" dirty="0" err="1"/>
              <a:t>E.g</a:t>
            </a:r>
            <a:r>
              <a:rPr lang="en-US" dirty="0"/>
              <a:t>: SGP2, </a:t>
            </a:r>
            <a:r>
              <a:rPr lang="en-US" dirty="0" err="1"/>
              <a:t>fgenesh</a:t>
            </a:r>
            <a:r>
              <a:rPr lang="en-US" dirty="0"/>
              <a:t>++</a:t>
            </a:r>
          </a:p>
          <a:p>
            <a:endParaRPr lang="en-US" dirty="0" smtClean="0"/>
          </a:p>
          <a:p>
            <a:pPr marL="0" indent="0"/>
            <a:endParaRPr lang="en-US" dirty="0" smtClean="0"/>
          </a:p>
          <a:p>
            <a:endParaRPr lang="en-US" dirty="0" smtClean="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22</a:t>
            </a:fld>
            <a:endParaRPr lang="en-US" dirty="0"/>
          </a:p>
        </p:txBody>
      </p:sp>
      <p:pic>
        <p:nvPicPr>
          <p:cNvPr id="6" name="Picture 5" descr="gene-prediction-F2_large.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75193" y="4005252"/>
            <a:ext cx="5166722" cy="1876974"/>
          </a:xfrm>
          <a:prstGeom prst="rect">
            <a:avLst/>
          </a:prstGeom>
        </p:spPr>
      </p:pic>
      <p:sp>
        <p:nvSpPr>
          <p:cNvPr id="7" name="TextBox 6"/>
          <p:cNvSpPr txBox="1"/>
          <p:nvPr/>
        </p:nvSpPr>
        <p:spPr>
          <a:xfrm>
            <a:off x="5208374" y="5804317"/>
            <a:ext cx="3122400" cy="230832"/>
          </a:xfrm>
          <a:prstGeom prst="rect">
            <a:avLst/>
          </a:prstGeom>
          <a:noFill/>
        </p:spPr>
        <p:txBody>
          <a:bodyPr wrap="square" rtlCol="0">
            <a:spAutoFit/>
          </a:bodyPr>
          <a:lstStyle/>
          <a:p>
            <a:pPr algn="r"/>
            <a:r>
              <a:rPr lang="de-DE" sz="900" i="1" dirty="0" err="1">
                <a:solidFill>
                  <a:srgbClr val="003366"/>
                </a:solidFill>
              </a:rPr>
              <a:t>Nucleic</a:t>
            </a:r>
            <a:r>
              <a:rPr lang="de-DE" sz="900" i="1" dirty="0">
                <a:solidFill>
                  <a:srgbClr val="003366"/>
                </a:solidFill>
              </a:rPr>
              <a:t> </a:t>
            </a:r>
            <a:r>
              <a:rPr lang="de-DE" sz="900" i="1" dirty="0" err="1">
                <a:solidFill>
                  <a:srgbClr val="003366"/>
                </a:solidFill>
              </a:rPr>
              <a:t>Acids</a:t>
            </a:r>
            <a:r>
              <a:rPr lang="de-DE" sz="900" i="1" dirty="0">
                <a:solidFill>
                  <a:srgbClr val="003366"/>
                </a:solidFill>
              </a:rPr>
              <a:t> </a:t>
            </a:r>
            <a:r>
              <a:rPr lang="de-DE" sz="900" dirty="0" smtClean="0">
                <a:solidFill>
                  <a:srgbClr val="003366"/>
                </a:solidFill>
              </a:rPr>
              <a:t>2003</a:t>
            </a:r>
            <a:r>
              <a:rPr lang="de-DE" sz="900" i="1" dirty="0" smtClean="0">
                <a:solidFill>
                  <a:srgbClr val="003366"/>
                </a:solidFill>
              </a:rPr>
              <a:t> </a:t>
            </a:r>
            <a:r>
              <a:rPr lang="de-DE" sz="900" dirty="0" smtClean="0">
                <a:solidFill>
                  <a:srgbClr val="003366"/>
                </a:solidFill>
              </a:rPr>
              <a:t>vol</a:t>
            </a:r>
            <a:r>
              <a:rPr lang="de-DE" sz="900" dirty="0">
                <a:solidFill>
                  <a:srgbClr val="003366"/>
                </a:solidFill>
              </a:rPr>
              <a:t>. 31 </a:t>
            </a:r>
            <a:r>
              <a:rPr lang="de-DE" sz="900" dirty="0" err="1">
                <a:solidFill>
                  <a:srgbClr val="003366"/>
                </a:solidFill>
              </a:rPr>
              <a:t>no</a:t>
            </a:r>
            <a:r>
              <a:rPr lang="de-DE" sz="900" dirty="0">
                <a:solidFill>
                  <a:srgbClr val="003366"/>
                </a:solidFill>
              </a:rPr>
              <a:t>. 13 3738-3741</a:t>
            </a:r>
            <a:endParaRPr lang="en-US" sz="900" dirty="0">
              <a:solidFill>
                <a:srgbClr val="003366"/>
              </a:solidFill>
            </a:endParaRPr>
          </a:p>
        </p:txBody>
      </p:sp>
      <p:sp>
        <p:nvSpPr>
          <p:cNvPr id="8" name="Footer Placeholder 3"/>
          <p:cNvSpPr>
            <a:spLocks noGrp="1"/>
          </p:cNvSpPr>
          <p:nvPr>
            <p:ph type="ftr" sz="quarter" idx="10"/>
          </p:nvPr>
        </p:nvSpPr>
        <p:spPr>
          <a:xfrm>
            <a:off x="592138" y="6356350"/>
            <a:ext cx="2895600" cy="365125"/>
          </a:xfrm>
        </p:spPr>
        <p:txBody>
          <a:bodyPr/>
          <a:lstStyle/>
          <a:p>
            <a:pPr>
              <a:defRPr/>
            </a:pPr>
            <a:r>
              <a:rPr lang="en-US" smtClean="0"/>
              <a:t>3. How do we get there?</a:t>
            </a:r>
            <a:endParaRPr lang="en-US" dirty="0"/>
          </a:p>
        </p:txBody>
      </p:sp>
    </p:spTree>
    <p:extLst>
      <p:ext uri="{BB962C8B-B14F-4D97-AF65-F5344CB8AC3E}">
        <p14:creationId xmlns:p14="http://schemas.microsoft.com/office/powerpoint/2010/main" val="4065688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43246" y="4615462"/>
            <a:ext cx="6556511" cy="1321624"/>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le 1"/>
          <p:cNvSpPr>
            <a:spLocks noGrp="1"/>
          </p:cNvSpPr>
          <p:nvPr>
            <p:ph type="title"/>
          </p:nvPr>
        </p:nvSpPr>
        <p:spPr/>
        <p:txBody>
          <a:bodyPr/>
          <a:lstStyle/>
          <a:p>
            <a:r>
              <a:rPr lang="en-US" dirty="0" smtClean="0"/>
              <a:t>Gene Annotation</a:t>
            </a:r>
            <a:endParaRPr lang="en-US" dirty="0"/>
          </a:p>
        </p:txBody>
      </p:sp>
      <p:sp>
        <p:nvSpPr>
          <p:cNvPr id="3" name="Content Placeholder 2"/>
          <p:cNvSpPr>
            <a:spLocks noGrp="1"/>
          </p:cNvSpPr>
          <p:nvPr>
            <p:ph idx="1"/>
          </p:nvPr>
        </p:nvSpPr>
        <p:spPr>
          <a:xfrm>
            <a:off x="682625" y="1183313"/>
            <a:ext cx="7781925" cy="2871610"/>
          </a:xfrm>
        </p:spPr>
        <p:txBody>
          <a:bodyPr/>
          <a:lstStyle/>
          <a:p>
            <a:r>
              <a:rPr lang="en-US" dirty="0" smtClean="0"/>
              <a:t>Integration of data from prediction tools to generate a consensus set of predictions or gene models.</a:t>
            </a:r>
          </a:p>
          <a:p>
            <a:pPr>
              <a:buFont typeface="Arial"/>
              <a:buChar char="•"/>
            </a:pPr>
            <a:r>
              <a:rPr lang="en-US" sz="2100" dirty="0" smtClean="0"/>
              <a:t>Models may be organized using:</a:t>
            </a:r>
            <a:endParaRPr lang="en-US" sz="2100" dirty="0"/>
          </a:p>
          <a:p>
            <a:pPr lvl="2">
              <a:buFontTx/>
              <a:buChar char="-"/>
            </a:pPr>
            <a:r>
              <a:rPr lang="en-US" sz="2100" dirty="0" smtClean="0"/>
              <a:t>automatic integration of predicted sets; </a:t>
            </a:r>
            <a:r>
              <a:rPr lang="en-US" sz="2100" dirty="0" err="1" smtClean="0"/>
              <a:t>e.g</a:t>
            </a:r>
            <a:r>
              <a:rPr lang="en-US" sz="2100" dirty="0" smtClean="0"/>
              <a:t>: GLEAN</a:t>
            </a:r>
          </a:p>
          <a:p>
            <a:pPr lvl="2">
              <a:buFontTx/>
              <a:buChar char="-"/>
            </a:pPr>
            <a:r>
              <a:rPr lang="en-US" sz="2100" dirty="0" smtClean="0"/>
              <a:t>packaging necessary tools into pipeline; </a:t>
            </a:r>
            <a:r>
              <a:rPr lang="en-US" sz="2100" dirty="0" err="1" smtClean="0"/>
              <a:t>e.g</a:t>
            </a:r>
            <a:r>
              <a:rPr lang="en-US" sz="2100" dirty="0" smtClean="0"/>
              <a:t>: MAKER</a:t>
            </a:r>
          </a:p>
          <a:p>
            <a:pPr>
              <a:buFont typeface="Arial"/>
              <a:buChar char="•"/>
            </a:pPr>
            <a:r>
              <a:rPr lang="en-US" sz="2100" dirty="0" smtClean="0"/>
              <a:t>All available biological evidence (e.g. </a:t>
            </a:r>
            <a:r>
              <a:rPr lang="en-US" sz="2100" dirty="0" err="1" smtClean="0"/>
              <a:t>transcriptomes</a:t>
            </a:r>
            <a:r>
              <a:rPr lang="en-US" sz="2100" dirty="0" smtClean="0"/>
              <a:t>) further informs the annotation process.</a:t>
            </a:r>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23</a:t>
            </a:fld>
            <a:endParaRPr lang="en-US" dirty="0"/>
          </a:p>
        </p:txBody>
      </p:sp>
      <p:sp>
        <p:nvSpPr>
          <p:cNvPr id="6" name="Footer Placeholder 3"/>
          <p:cNvSpPr>
            <a:spLocks noGrp="1"/>
          </p:cNvSpPr>
          <p:nvPr>
            <p:ph type="ftr" sz="quarter" idx="10"/>
          </p:nvPr>
        </p:nvSpPr>
        <p:spPr>
          <a:xfrm>
            <a:off x="592138" y="6356350"/>
            <a:ext cx="2895600" cy="365125"/>
          </a:xfrm>
        </p:spPr>
        <p:txBody>
          <a:bodyPr/>
          <a:lstStyle/>
          <a:p>
            <a:pPr>
              <a:defRPr/>
            </a:pPr>
            <a:r>
              <a:rPr lang="en-US" smtClean="0"/>
              <a:t>3. How do we get there?</a:t>
            </a:r>
            <a:endParaRPr lang="en-US" dirty="0"/>
          </a:p>
        </p:txBody>
      </p:sp>
      <p:grpSp>
        <p:nvGrpSpPr>
          <p:cNvPr id="9" name="Group 8"/>
          <p:cNvGrpSpPr/>
          <p:nvPr/>
        </p:nvGrpSpPr>
        <p:grpSpPr>
          <a:xfrm>
            <a:off x="6892792" y="4679156"/>
            <a:ext cx="706965" cy="1146561"/>
            <a:chOff x="5486400" y="762000"/>
            <a:chExt cx="1143000" cy="1723158"/>
          </a:xfrm>
        </p:grpSpPr>
        <p:pic>
          <p:nvPicPr>
            <p:cNvPr id="10" name="Picture 9" descr="superdot.png"/>
            <p:cNvPicPr>
              <a:picLocks noChangeAspect="1"/>
            </p:cNvPicPr>
            <p:nvPr/>
          </p:nvPicPr>
          <p:blipFill>
            <a:blip r:embed="rId2" cstate="print"/>
            <a:stretch>
              <a:fillRect/>
            </a:stretch>
          </p:blipFill>
          <p:spPr>
            <a:xfrm flipH="1">
              <a:off x="5486400" y="762000"/>
              <a:ext cx="1143000" cy="1723158"/>
            </a:xfrm>
            <a:prstGeom prst="rect">
              <a:avLst/>
            </a:prstGeom>
          </p:spPr>
        </p:pic>
        <p:sp>
          <p:nvSpPr>
            <p:cNvPr id="11" name="Freeform 10"/>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807051" y="824415"/>
              <a:ext cx="647148"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Freeform 18"/>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TextBox 21"/>
          <p:cNvSpPr txBox="1"/>
          <p:nvPr/>
        </p:nvSpPr>
        <p:spPr>
          <a:xfrm>
            <a:off x="1043246" y="4702737"/>
            <a:ext cx="6044027" cy="1200329"/>
          </a:xfrm>
          <a:prstGeom prst="rect">
            <a:avLst/>
          </a:prstGeom>
          <a:noFill/>
        </p:spPr>
        <p:txBody>
          <a:bodyPr wrap="square" rtlCol="0">
            <a:spAutoFit/>
          </a:bodyPr>
          <a:lstStyle/>
          <a:p>
            <a:r>
              <a:rPr lang="en-US" dirty="0">
                <a:solidFill>
                  <a:srgbClr val="003366"/>
                </a:solidFill>
              </a:rPr>
              <a:t>In some cases algorithms and metrics used to </a:t>
            </a:r>
            <a:r>
              <a:rPr lang="en-US" dirty="0" smtClean="0">
                <a:solidFill>
                  <a:srgbClr val="003366"/>
                </a:solidFill>
              </a:rPr>
              <a:t>generate consensus </a:t>
            </a:r>
            <a:r>
              <a:rPr lang="en-US" dirty="0">
                <a:solidFill>
                  <a:srgbClr val="003366"/>
                </a:solidFill>
              </a:rPr>
              <a:t>sets may actually reduce the accuracy of the </a:t>
            </a:r>
            <a:r>
              <a:rPr lang="en-US" dirty="0" smtClean="0">
                <a:solidFill>
                  <a:srgbClr val="003366"/>
                </a:solidFill>
              </a:rPr>
              <a:t>gene’s </a:t>
            </a:r>
            <a:r>
              <a:rPr lang="en-US" dirty="0">
                <a:solidFill>
                  <a:srgbClr val="003366"/>
                </a:solidFill>
              </a:rPr>
              <a:t>representation; in such cases it is usually better to </a:t>
            </a:r>
            <a:r>
              <a:rPr lang="en-US" dirty="0" smtClean="0">
                <a:solidFill>
                  <a:srgbClr val="003366"/>
                </a:solidFill>
              </a:rPr>
              <a:t>use an </a:t>
            </a:r>
            <a:r>
              <a:rPr lang="en-US" i="1" dirty="0" err="1" smtClean="0">
                <a:solidFill>
                  <a:srgbClr val="003366"/>
                </a:solidFill>
              </a:rPr>
              <a:t>ab</a:t>
            </a:r>
            <a:r>
              <a:rPr lang="en-US" i="1" dirty="0" smtClean="0">
                <a:solidFill>
                  <a:srgbClr val="003366"/>
                </a:solidFill>
              </a:rPr>
              <a:t> initio</a:t>
            </a:r>
            <a:r>
              <a:rPr lang="en-US" dirty="0" smtClean="0">
                <a:solidFill>
                  <a:srgbClr val="003366"/>
                </a:solidFill>
              </a:rPr>
              <a:t> </a:t>
            </a:r>
            <a:r>
              <a:rPr lang="en-US" dirty="0">
                <a:solidFill>
                  <a:srgbClr val="003366"/>
                </a:solidFill>
              </a:rPr>
              <a:t>model to create a new annotation</a:t>
            </a:r>
            <a:r>
              <a:rPr lang="en-US" dirty="0" smtClean="0">
                <a:solidFill>
                  <a:srgbClr val="003366"/>
                </a:solidFill>
              </a:rPr>
              <a:t>.</a:t>
            </a:r>
            <a:endParaRPr lang="en-US" dirty="0">
              <a:solidFill>
                <a:srgbClr val="003366"/>
              </a:solidFill>
            </a:endParaRPr>
          </a:p>
        </p:txBody>
      </p:sp>
    </p:spTree>
    <p:extLst>
      <p:ext uri="{BB962C8B-B14F-4D97-AF65-F5344CB8AC3E}">
        <p14:creationId xmlns:p14="http://schemas.microsoft.com/office/powerpoint/2010/main" val="26849402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Manual Genome Annotation</a:t>
            </a:r>
            <a:endParaRPr lang="en-US" sz="3000" dirty="0"/>
          </a:p>
        </p:txBody>
      </p:sp>
      <p:sp>
        <p:nvSpPr>
          <p:cNvPr id="3" name="Content Placeholder 2"/>
          <p:cNvSpPr>
            <a:spLocks noGrp="1"/>
          </p:cNvSpPr>
          <p:nvPr>
            <p:ph idx="1"/>
          </p:nvPr>
        </p:nvSpPr>
        <p:spPr/>
        <p:txBody>
          <a:bodyPr/>
          <a:lstStyle/>
          <a:p>
            <a:pPr>
              <a:buFont typeface="Arial"/>
              <a:buChar char="•"/>
            </a:pPr>
            <a:r>
              <a:rPr lang="en-US" dirty="0" smtClean="0"/>
              <a:t>Identifies </a:t>
            </a:r>
            <a:r>
              <a:rPr lang="en-US" dirty="0"/>
              <a:t>elements that best represent the underlying biology</a:t>
            </a:r>
            <a:r>
              <a:rPr lang="en-US" dirty="0" smtClean="0"/>
              <a:t>.</a:t>
            </a:r>
            <a:endParaRPr lang="en-US" dirty="0"/>
          </a:p>
          <a:p>
            <a:pPr>
              <a:buFont typeface="Arial"/>
              <a:buChar char="•"/>
            </a:pPr>
            <a:r>
              <a:rPr lang="en-US" dirty="0" smtClean="0"/>
              <a:t>Eliminates </a:t>
            </a:r>
            <a:r>
              <a:rPr lang="en-US" dirty="0"/>
              <a:t>elements that reflect the systemic errors of automated genome analyses</a:t>
            </a:r>
            <a:r>
              <a:rPr lang="en-US" dirty="0" smtClean="0"/>
              <a:t>.</a:t>
            </a:r>
            <a:endParaRPr lang="en-US" dirty="0"/>
          </a:p>
          <a:p>
            <a:pPr>
              <a:buFont typeface="Arial"/>
              <a:buChar char="•"/>
            </a:pPr>
            <a:r>
              <a:rPr lang="en-US" dirty="0" smtClean="0"/>
              <a:t>Determines </a:t>
            </a:r>
            <a:r>
              <a:rPr lang="en-US" dirty="0"/>
              <a:t>functional roles through comparative analysis of </a:t>
            </a:r>
            <a:r>
              <a:rPr lang="en-US" dirty="0" smtClean="0"/>
              <a:t>well-studied</a:t>
            </a:r>
            <a:r>
              <a:rPr lang="en-US" dirty="0"/>
              <a:t>, </a:t>
            </a:r>
            <a:r>
              <a:rPr lang="en-US" dirty="0" err="1"/>
              <a:t>phylogenetically</a:t>
            </a:r>
            <a:r>
              <a:rPr lang="en-US" dirty="0"/>
              <a:t> similar genome elements using literature, databases, and the researcher’s experience.</a:t>
            </a:r>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24</a:t>
            </a:fld>
            <a:endParaRPr lang="en-US" dirty="0"/>
          </a:p>
        </p:txBody>
      </p:sp>
      <p:sp>
        <p:nvSpPr>
          <p:cNvPr id="6" name="Footer Placeholder 3"/>
          <p:cNvSpPr>
            <a:spLocks noGrp="1"/>
          </p:cNvSpPr>
          <p:nvPr>
            <p:ph type="ftr" sz="quarter" idx="10"/>
          </p:nvPr>
        </p:nvSpPr>
        <p:spPr>
          <a:xfrm>
            <a:off x="592138" y="6356350"/>
            <a:ext cx="2895600" cy="365125"/>
          </a:xfrm>
        </p:spPr>
        <p:txBody>
          <a:bodyPr/>
          <a:lstStyle/>
          <a:p>
            <a:pPr>
              <a:defRPr/>
            </a:pPr>
            <a:r>
              <a:rPr lang="en-US" smtClean="0"/>
              <a:t>3. How do we get there?</a:t>
            </a:r>
            <a:endParaRPr lang="en-US" dirty="0"/>
          </a:p>
        </p:txBody>
      </p:sp>
    </p:spTree>
    <p:extLst>
      <p:ext uri="{BB962C8B-B14F-4D97-AF65-F5344CB8AC3E}">
        <p14:creationId xmlns:p14="http://schemas.microsoft.com/office/powerpoint/2010/main" val="2202371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Curation </a:t>
            </a:r>
            <a:r>
              <a:rPr lang="en-US" sz="3000" dirty="0"/>
              <a:t>Process </a:t>
            </a:r>
            <a:r>
              <a:rPr lang="en-US" sz="3000" dirty="0" smtClean="0"/>
              <a:t>is Necessary</a:t>
            </a:r>
            <a:endParaRPr lang="en-US" sz="3000"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 computationally predicted consensus gene set is generated using multiple lines of evidence.</a:t>
            </a:r>
            <a:endParaRPr lang="en-US" dirty="0"/>
          </a:p>
          <a:p>
            <a:pPr marL="457200" indent="-457200">
              <a:buFont typeface="+mj-lt"/>
              <a:buAutoNum type="arabicPeriod"/>
            </a:pPr>
            <a:r>
              <a:rPr lang="en-US" dirty="0" smtClean="0"/>
              <a:t>Manual annotation takes place.</a:t>
            </a:r>
          </a:p>
          <a:p>
            <a:pPr marL="457200" indent="-457200">
              <a:buFont typeface="+mj-lt"/>
              <a:buAutoNum type="arabicPeriod"/>
            </a:pPr>
            <a:r>
              <a:rPr lang="en-US" dirty="0" smtClean="0"/>
              <a:t>Ideally consensus </a:t>
            </a:r>
            <a:r>
              <a:rPr lang="en-US" dirty="0"/>
              <a:t>computational predictions </a:t>
            </a:r>
            <a:r>
              <a:rPr lang="en-US" dirty="0" smtClean="0"/>
              <a:t>will be integrated with manual </a:t>
            </a:r>
            <a:r>
              <a:rPr lang="en-US" dirty="0"/>
              <a:t>annotations to produce an updated Official Gene Set (OGS</a:t>
            </a:r>
            <a:r>
              <a:rPr lang="en-US" dirty="0" smtClean="0"/>
              <a:t>).</a:t>
            </a:r>
          </a:p>
          <a:p>
            <a:pPr marL="0" indent="0" algn="r"/>
            <a:r>
              <a:rPr lang="en-US" b="1" i="1" dirty="0" smtClean="0">
                <a:solidFill>
                  <a:schemeClr val="accent6">
                    <a:lumMod val="60000"/>
                    <a:lumOff val="40000"/>
                  </a:schemeClr>
                </a:solidFill>
                <a:latin typeface="Times New Roman"/>
                <a:cs typeface="Times New Roman"/>
              </a:rPr>
              <a:t>Otherwise, “incorrect </a:t>
            </a:r>
            <a:r>
              <a:rPr lang="en-US" b="1" i="1" dirty="0">
                <a:solidFill>
                  <a:schemeClr val="accent6">
                    <a:lumMod val="60000"/>
                    <a:lumOff val="40000"/>
                  </a:schemeClr>
                </a:solidFill>
                <a:latin typeface="Times New Roman"/>
                <a:cs typeface="Times New Roman"/>
              </a:rPr>
              <a:t>and incomplete genome annotations will poison every experiment that uses </a:t>
            </a:r>
            <a:r>
              <a:rPr lang="en-US" b="1" i="1" dirty="0" smtClean="0">
                <a:solidFill>
                  <a:schemeClr val="accent6">
                    <a:lumMod val="60000"/>
                    <a:lumOff val="40000"/>
                  </a:schemeClr>
                </a:solidFill>
                <a:latin typeface="Times New Roman"/>
                <a:cs typeface="Times New Roman"/>
              </a:rPr>
              <a:t>them”.</a:t>
            </a:r>
          </a:p>
          <a:p>
            <a:pPr marL="0" indent="0" algn="r"/>
            <a:r>
              <a:rPr lang="en-US" sz="1600" b="1" dirty="0" smtClean="0">
                <a:solidFill>
                  <a:schemeClr val="accent6">
                    <a:lumMod val="60000"/>
                    <a:lumOff val="40000"/>
                  </a:schemeClr>
                </a:solidFill>
                <a:latin typeface="Times New Roman"/>
                <a:cs typeface="Times New Roman"/>
              </a:rPr>
              <a:t>- M. </a:t>
            </a:r>
            <a:r>
              <a:rPr lang="en-US" sz="1600" b="1" dirty="0" err="1" smtClean="0">
                <a:solidFill>
                  <a:schemeClr val="accent6">
                    <a:lumMod val="60000"/>
                    <a:lumOff val="40000"/>
                  </a:schemeClr>
                </a:solidFill>
                <a:latin typeface="Times New Roman"/>
                <a:cs typeface="Times New Roman"/>
              </a:rPr>
              <a:t>Yandell</a:t>
            </a:r>
            <a:r>
              <a:rPr lang="en-US" sz="1600" b="1" dirty="0">
                <a:solidFill>
                  <a:schemeClr val="accent6">
                    <a:lumMod val="60000"/>
                    <a:lumOff val="40000"/>
                  </a:schemeClr>
                </a:solidFill>
                <a:latin typeface="Times New Roman"/>
                <a:cs typeface="Times New Roman"/>
              </a:rPr>
              <a:t>.</a:t>
            </a:r>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25</a:t>
            </a:fld>
            <a:endParaRPr lang="en-US" dirty="0"/>
          </a:p>
        </p:txBody>
      </p:sp>
      <p:sp>
        <p:nvSpPr>
          <p:cNvPr id="6" name="Footer Placeholder 3"/>
          <p:cNvSpPr>
            <a:spLocks noGrp="1"/>
          </p:cNvSpPr>
          <p:nvPr>
            <p:ph type="ftr" sz="quarter" idx="10"/>
          </p:nvPr>
        </p:nvSpPr>
        <p:spPr>
          <a:xfrm>
            <a:off x="592138" y="6356350"/>
            <a:ext cx="2895600" cy="365125"/>
          </a:xfrm>
        </p:spPr>
        <p:txBody>
          <a:bodyPr/>
          <a:lstStyle/>
          <a:p>
            <a:pPr>
              <a:defRPr/>
            </a:pPr>
            <a:r>
              <a:rPr lang="en-US" smtClean="0"/>
              <a:t>3. How do we get there?</a:t>
            </a:r>
            <a:endParaRPr lang="en-US" dirty="0"/>
          </a:p>
        </p:txBody>
      </p:sp>
    </p:spTree>
    <p:extLst>
      <p:ext uri="{BB962C8B-B14F-4D97-AF65-F5344CB8AC3E}">
        <p14:creationId xmlns:p14="http://schemas.microsoft.com/office/powerpoint/2010/main" val="3948699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9" name="TextBox 8"/>
          <p:cNvSpPr txBox="1"/>
          <p:nvPr/>
        </p:nvSpPr>
        <p:spPr>
          <a:xfrm>
            <a:off x="744360" y="3075057"/>
            <a:ext cx="7655280" cy="707886"/>
          </a:xfrm>
          <a:prstGeom prst="rect">
            <a:avLst/>
          </a:prstGeom>
          <a:noFill/>
        </p:spPr>
        <p:txBody>
          <a:bodyPr wrap="square" rtlCol="0">
            <a:spAutoFit/>
          </a:bodyPr>
          <a:lstStyle/>
          <a:p>
            <a:pPr algn="ctr"/>
            <a:r>
              <a:rPr lang="en-US" sz="4000" dirty="0" smtClean="0">
                <a:solidFill>
                  <a:schemeClr val="bg1"/>
                </a:solidFill>
              </a:rPr>
              <a:t>Web Apollo</a:t>
            </a:r>
            <a:endParaRPr lang="en-US" sz="4000" dirty="0">
              <a:solidFill>
                <a:schemeClr val="bg1"/>
              </a:solidFill>
            </a:endParaRPr>
          </a:p>
        </p:txBody>
      </p:sp>
      <p:grpSp>
        <p:nvGrpSpPr>
          <p:cNvPr id="10" name="Group 9"/>
          <p:cNvGrpSpPr/>
          <p:nvPr/>
        </p:nvGrpSpPr>
        <p:grpSpPr>
          <a:xfrm>
            <a:off x="6160128" y="3658299"/>
            <a:ext cx="868557" cy="1360027"/>
            <a:chOff x="5486400" y="762000"/>
            <a:chExt cx="1143000" cy="1723158"/>
          </a:xfrm>
        </p:grpSpPr>
        <p:pic>
          <p:nvPicPr>
            <p:cNvPr id="11" name="Picture 10"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12" name="Freeform 11"/>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807051" y="824415"/>
              <a:ext cx="647148"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Freeform 19"/>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5-28 at 1.37.4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2718" y="1438624"/>
            <a:ext cx="7670262" cy="4297401"/>
          </a:xfrm>
          <a:prstGeom prst="rect">
            <a:avLst/>
          </a:prstGeom>
        </p:spPr>
      </p:pic>
      <p:cxnSp>
        <p:nvCxnSpPr>
          <p:cNvPr id="42" name="Straight Arrow Connector 41"/>
          <p:cNvCxnSpPr/>
          <p:nvPr/>
        </p:nvCxnSpPr>
        <p:spPr>
          <a:xfrm>
            <a:off x="4903453" y="2374708"/>
            <a:ext cx="634981" cy="541338"/>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358127" y="2134883"/>
            <a:ext cx="592362" cy="338554"/>
          </a:xfrm>
          <a:prstGeom prst="rect">
            <a:avLst/>
          </a:prstGeom>
          <a:noFill/>
        </p:spPr>
        <p:txBody>
          <a:bodyPr wrap="square" rtlCol="0">
            <a:spAutoFit/>
          </a:bodyPr>
          <a:lstStyle/>
          <a:p>
            <a:r>
              <a:rPr lang="en-US" sz="1600" dirty="0" smtClean="0">
                <a:latin typeface="Arial"/>
                <a:cs typeface="Arial"/>
              </a:rPr>
              <a:t>Sort</a:t>
            </a:r>
            <a:endParaRPr lang="en-US" sz="1600" dirty="0">
              <a:latin typeface="Arial"/>
              <a:cs typeface="Arial"/>
            </a:endParaRPr>
          </a:p>
        </p:txBody>
      </p:sp>
      <p:cxnSp>
        <p:nvCxnSpPr>
          <p:cNvPr id="26" name="Straight Arrow Connector 25"/>
          <p:cNvCxnSpPr/>
          <p:nvPr/>
        </p:nvCxnSpPr>
        <p:spPr>
          <a:xfrm>
            <a:off x="4903453" y="2374708"/>
            <a:ext cx="1446343" cy="541338"/>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p:nvPr>
        </p:nvSpPr>
        <p:spPr/>
        <p:txBody>
          <a:bodyPr/>
          <a:lstStyle/>
          <a:p>
            <a:r>
              <a:rPr lang="en-US" dirty="0" smtClean="0">
                <a:latin typeface="Arial"/>
                <a:cs typeface="Arial"/>
              </a:rPr>
              <a:t>Web Apollo</a:t>
            </a:r>
            <a:endParaRPr lang="en-US" dirty="0">
              <a:latin typeface="Arial"/>
              <a:cs typeface="Arial"/>
            </a:endParaRPr>
          </a:p>
        </p:txBody>
      </p:sp>
      <p:sp>
        <p:nvSpPr>
          <p:cNvPr id="49" name="Slide Number Placeholder 48"/>
          <p:cNvSpPr>
            <a:spLocks noGrp="1"/>
          </p:cNvSpPr>
          <p:nvPr>
            <p:ph type="sldNum" sz="quarter" idx="11"/>
          </p:nvPr>
        </p:nvSpPr>
        <p:spPr/>
        <p:txBody>
          <a:bodyPr/>
          <a:lstStyle/>
          <a:p>
            <a:fld id="{829F2198-332C-C14D-9D43-AA1BE21296F4}" type="slidenum">
              <a:rPr lang="en-US" smtClean="0">
                <a:solidFill>
                  <a:prstClr val="white">
                    <a:alpha val="60000"/>
                  </a:prstClr>
                </a:solidFill>
                <a:latin typeface="Arial"/>
                <a:cs typeface="Arial"/>
              </a:rPr>
              <a:pPr/>
              <a:t>27</a:t>
            </a:fld>
            <a:endParaRPr lang="en-US">
              <a:solidFill>
                <a:prstClr val="white">
                  <a:alpha val="60000"/>
                </a:prstClr>
              </a:solidFill>
              <a:latin typeface="Arial"/>
              <a:cs typeface="Arial"/>
            </a:endParaRPr>
          </a:p>
        </p:txBody>
      </p:sp>
      <p:sp>
        <p:nvSpPr>
          <p:cNvPr id="39" name="Content Placeholder 2"/>
          <p:cNvSpPr txBox="1">
            <a:spLocks/>
          </p:cNvSpPr>
          <p:nvPr/>
        </p:nvSpPr>
        <p:spPr>
          <a:xfrm>
            <a:off x="3116104" y="858656"/>
            <a:ext cx="5348446" cy="530178"/>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r">
              <a:buFont typeface="Wingdings" pitchFamily="2" charset="2"/>
              <a:buNone/>
            </a:pPr>
            <a:r>
              <a:rPr lang="en-US" sz="1800" dirty="0" smtClean="0">
                <a:solidFill>
                  <a:srgbClr val="003366"/>
                </a:solidFill>
                <a:effectLst/>
                <a:latin typeface="Arial"/>
                <a:cs typeface="Arial"/>
              </a:rPr>
              <a:t>The Sequence Selection Window</a:t>
            </a:r>
            <a:endParaRPr lang="en-US" sz="1800" dirty="0">
              <a:solidFill>
                <a:srgbClr val="003366"/>
              </a:solidFill>
              <a:effectLst/>
              <a:latin typeface="Arial"/>
              <a:cs typeface="Arial"/>
            </a:endParaRPr>
          </a:p>
        </p:txBody>
      </p:sp>
      <p:sp>
        <p:nvSpPr>
          <p:cNvPr id="34"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35" name="Picture 34" descr="Apollo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sp>
        <p:nvSpPr>
          <p:cNvPr id="31" name="Slide Number Placeholder 4"/>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ctr"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FE84A2BA-7E53-9E4C-9F94-3E442F04675F}" type="slidenum">
              <a:rPr lang="en-US" smtClean="0"/>
              <a:pPr>
                <a:defRPr/>
              </a:pPr>
              <a:t>27</a:t>
            </a:fld>
            <a:endParaRPr lang="en-US" dirty="0"/>
          </a:p>
        </p:txBody>
      </p:sp>
      <p:sp>
        <p:nvSpPr>
          <p:cNvPr id="5" name="Rounded Rectangle 4"/>
          <p:cNvSpPr/>
          <p:nvPr/>
        </p:nvSpPr>
        <p:spPr bwMode="auto">
          <a:xfrm>
            <a:off x="782718" y="2480990"/>
            <a:ext cx="1533782" cy="959981"/>
          </a:xfrm>
          <a:prstGeom prst="roundRect">
            <a:avLst/>
          </a:prstGeom>
          <a:noFill/>
          <a:ln w="7620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6" name="Rounded Rectangle 35"/>
          <p:cNvSpPr/>
          <p:nvPr/>
        </p:nvSpPr>
        <p:spPr bwMode="auto">
          <a:xfrm>
            <a:off x="6524946" y="2374708"/>
            <a:ext cx="1670993" cy="694195"/>
          </a:xfrm>
          <a:prstGeom prst="roundRect">
            <a:avLst/>
          </a:prstGeom>
          <a:noFill/>
          <a:ln w="7620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Rounded Rectangle 49"/>
          <p:cNvSpPr/>
          <p:nvPr/>
        </p:nvSpPr>
        <p:spPr bwMode="auto">
          <a:xfrm>
            <a:off x="2699277" y="5197147"/>
            <a:ext cx="2298248" cy="317780"/>
          </a:xfrm>
          <a:prstGeom prst="roundRect">
            <a:avLst/>
          </a:prstGeom>
          <a:noFill/>
          <a:ln w="7620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68313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WA-top-menu.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356993"/>
            <a:ext cx="9144000" cy="1710924"/>
          </a:xfrm>
          <a:prstGeom prst="rect">
            <a:avLst/>
          </a:prstGeom>
        </p:spPr>
      </p:pic>
      <p:grpSp>
        <p:nvGrpSpPr>
          <p:cNvPr id="45" name="Group 44"/>
          <p:cNvGrpSpPr/>
          <p:nvPr/>
        </p:nvGrpSpPr>
        <p:grpSpPr>
          <a:xfrm>
            <a:off x="3877739" y="2259085"/>
            <a:ext cx="2954831" cy="1526094"/>
            <a:chOff x="3533041" y="1766835"/>
            <a:chExt cx="2954831" cy="1526094"/>
          </a:xfrm>
        </p:grpSpPr>
        <p:sp>
          <p:nvSpPr>
            <p:cNvPr id="29" name="TextBox 28"/>
            <p:cNvSpPr txBox="1"/>
            <p:nvPr/>
          </p:nvSpPr>
          <p:spPr>
            <a:xfrm>
              <a:off x="3891007" y="1766835"/>
              <a:ext cx="1371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rgbClr val="003366"/>
                  </a:solidFill>
                  <a:latin typeface="Arial"/>
                  <a:cs typeface="Arial"/>
                </a:rPr>
                <a:t>Navigation tools: pan and zoom</a:t>
              </a:r>
              <a:endParaRPr lang="en-US" sz="1200" dirty="0">
                <a:solidFill>
                  <a:srgbClr val="003366"/>
                </a:solidFill>
                <a:latin typeface="Arial"/>
                <a:cs typeface="Arial"/>
              </a:endParaRPr>
            </a:p>
          </p:txBody>
        </p:sp>
        <p:cxnSp>
          <p:nvCxnSpPr>
            <p:cNvPr id="33" name="Straight Arrow Connector 32"/>
            <p:cNvCxnSpPr>
              <a:stCxn id="29" idx="2"/>
            </p:cNvCxnSpPr>
            <p:nvPr/>
          </p:nvCxnSpPr>
          <p:spPr>
            <a:xfrm flipH="1">
              <a:off x="3533041" y="2228500"/>
              <a:ext cx="1043766" cy="1064429"/>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92472" y="2018178"/>
              <a:ext cx="1295400" cy="646331"/>
            </a:xfrm>
            <a:prstGeom prst="rect">
              <a:avLst/>
            </a:prstGeom>
            <a:noFill/>
          </p:spPr>
          <p:txBody>
            <a:bodyPr wrap="square" rtlCol="0">
              <a:spAutoFit/>
            </a:bodyPr>
            <a:lstStyle/>
            <a:p>
              <a:r>
                <a:rPr lang="en-US" sz="1200" dirty="0">
                  <a:solidFill>
                    <a:srgbClr val="003366"/>
                  </a:solidFill>
                  <a:latin typeface="Arial"/>
                  <a:cs typeface="Arial"/>
                </a:rPr>
                <a:t>Search box: go to a scaffold or a gene model. </a:t>
              </a:r>
            </a:p>
          </p:txBody>
        </p:sp>
        <p:cxnSp>
          <p:nvCxnSpPr>
            <p:cNvPr id="38" name="Straight Arrow Connector 37"/>
            <p:cNvCxnSpPr>
              <a:stCxn id="37" idx="2"/>
            </p:cNvCxnSpPr>
            <p:nvPr/>
          </p:nvCxnSpPr>
          <p:spPr>
            <a:xfrm flipH="1">
              <a:off x="5552751" y="2664509"/>
              <a:ext cx="287421" cy="628420"/>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603463" y="1722048"/>
            <a:ext cx="2133600" cy="2205970"/>
            <a:chOff x="5057417" y="1330027"/>
            <a:chExt cx="2133600" cy="2205970"/>
          </a:xfrm>
        </p:grpSpPr>
        <p:sp>
          <p:nvSpPr>
            <p:cNvPr id="41" name="TextBox 40"/>
            <p:cNvSpPr txBox="1"/>
            <p:nvPr/>
          </p:nvSpPr>
          <p:spPr>
            <a:xfrm>
              <a:off x="5057417" y="1330027"/>
              <a:ext cx="2133600" cy="830997"/>
            </a:xfrm>
            <a:prstGeom prst="rect">
              <a:avLst/>
            </a:prstGeom>
            <a:noFill/>
          </p:spPr>
          <p:txBody>
            <a:bodyPr wrap="square" rtlCol="0">
              <a:spAutoFit/>
            </a:bodyPr>
            <a:lstStyle/>
            <a:p>
              <a:r>
                <a:rPr lang="en-US" sz="1200" dirty="0">
                  <a:solidFill>
                    <a:srgbClr val="003366"/>
                  </a:solidFill>
                  <a:latin typeface="Arial"/>
                  <a:cs typeface="Arial"/>
                </a:rPr>
                <a:t>Grey bar of coordinates indicates location. You can also select here in order to zoom to a sub-region.</a:t>
              </a:r>
            </a:p>
          </p:txBody>
        </p:sp>
        <p:cxnSp>
          <p:nvCxnSpPr>
            <p:cNvPr id="42" name="Straight Arrow Connector 41"/>
            <p:cNvCxnSpPr>
              <a:stCxn id="41" idx="2"/>
            </p:cNvCxnSpPr>
            <p:nvPr/>
          </p:nvCxnSpPr>
          <p:spPr>
            <a:xfrm flipH="1">
              <a:off x="5513172" y="2161024"/>
              <a:ext cx="611045" cy="1374973"/>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1894853" y="1761337"/>
            <a:ext cx="1282682" cy="1627423"/>
            <a:chOff x="6536701" y="1762728"/>
            <a:chExt cx="1282682" cy="1627423"/>
          </a:xfrm>
        </p:grpSpPr>
        <p:sp>
          <p:nvSpPr>
            <p:cNvPr id="53" name="TextBox 52"/>
            <p:cNvSpPr txBox="1"/>
            <p:nvPr/>
          </p:nvSpPr>
          <p:spPr>
            <a:xfrm>
              <a:off x="6536701" y="1762728"/>
              <a:ext cx="1282682" cy="830997"/>
            </a:xfrm>
            <a:prstGeom prst="rect">
              <a:avLst/>
            </a:prstGeom>
            <a:noFill/>
          </p:spPr>
          <p:txBody>
            <a:bodyPr wrap="square" rtlCol="0">
              <a:spAutoFit/>
            </a:bodyPr>
            <a:lstStyle/>
            <a:p>
              <a:r>
                <a:rPr lang="en-US" sz="1200" dirty="0">
                  <a:solidFill>
                    <a:srgbClr val="003366"/>
                  </a:solidFill>
                  <a:latin typeface="Arial"/>
                  <a:cs typeface="Arial"/>
                </a:rPr>
                <a:t>‘View’: change color by CDS, toggle strands, set highlight.</a:t>
              </a:r>
            </a:p>
          </p:txBody>
        </p:sp>
        <p:cxnSp>
          <p:nvCxnSpPr>
            <p:cNvPr id="57" name="Straight Arrow Connector 56"/>
            <p:cNvCxnSpPr>
              <a:stCxn id="53" idx="2"/>
            </p:cNvCxnSpPr>
            <p:nvPr/>
          </p:nvCxnSpPr>
          <p:spPr>
            <a:xfrm flipH="1">
              <a:off x="6630637" y="2593725"/>
              <a:ext cx="547405" cy="796426"/>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9050" y="1268233"/>
            <a:ext cx="5068456" cy="4160944"/>
            <a:chOff x="19050" y="1306697"/>
            <a:chExt cx="5068456" cy="3635289"/>
          </a:xfrm>
        </p:grpSpPr>
        <p:sp>
          <p:nvSpPr>
            <p:cNvPr id="10" name="TextBox 9"/>
            <p:cNvSpPr txBox="1"/>
            <p:nvPr/>
          </p:nvSpPr>
          <p:spPr>
            <a:xfrm>
              <a:off x="49562" y="1365810"/>
              <a:ext cx="1590858" cy="1210028"/>
            </a:xfrm>
            <a:prstGeom prst="rect">
              <a:avLst/>
            </a:prstGeom>
            <a:noFill/>
          </p:spPr>
          <p:txBody>
            <a:bodyPr wrap="square" rtlCol="0">
              <a:spAutoFit/>
            </a:bodyPr>
            <a:lstStyle/>
            <a:p>
              <a:r>
                <a:rPr lang="en-US" sz="1200" dirty="0">
                  <a:solidFill>
                    <a:srgbClr val="003366"/>
                  </a:solidFill>
                  <a:latin typeface="Arial"/>
                  <a:cs typeface="Arial"/>
                </a:rPr>
                <a:t>‘File’:</a:t>
              </a:r>
              <a:br>
                <a:rPr lang="en-US" sz="1200" dirty="0">
                  <a:solidFill>
                    <a:srgbClr val="003366"/>
                  </a:solidFill>
                  <a:latin typeface="Arial"/>
                  <a:cs typeface="Arial"/>
                </a:rPr>
              </a:br>
              <a:r>
                <a:rPr lang="en-US" sz="1200" dirty="0">
                  <a:solidFill>
                    <a:srgbClr val="003366"/>
                  </a:solidFill>
                  <a:latin typeface="Arial"/>
                  <a:cs typeface="Arial"/>
                </a:rPr>
                <a:t>Upload your own evidence: GFF3, BAM, </a:t>
              </a:r>
              <a:r>
                <a:rPr lang="en-US" sz="1200" dirty="0" err="1">
                  <a:solidFill>
                    <a:srgbClr val="003366"/>
                  </a:solidFill>
                  <a:latin typeface="Arial"/>
                  <a:cs typeface="Arial"/>
                </a:rPr>
                <a:t>BigWig</a:t>
              </a:r>
              <a:r>
                <a:rPr lang="en-US" sz="1200" dirty="0">
                  <a:solidFill>
                    <a:srgbClr val="003366"/>
                  </a:solidFill>
                  <a:latin typeface="Arial"/>
                  <a:cs typeface="Arial"/>
                </a:rPr>
                <a:t>, VCF*. Add combination and sequence search tracks.</a:t>
              </a:r>
            </a:p>
          </p:txBody>
        </p:sp>
        <p:cxnSp>
          <p:nvCxnSpPr>
            <p:cNvPr id="12" name="Straight Arrow Connector 11"/>
            <p:cNvCxnSpPr>
              <a:stCxn id="10" idx="2"/>
            </p:cNvCxnSpPr>
            <p:nvPr/>
          </p:nvCxnSpPr>
          <p:spPr>
            <a:xfrm>
              <a:off x="844991" y="2575838"/>
              <a:ext cx="724366" cy="583498"/>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334906" y="1306697"/>
              <a:ext cx="1752600" cy="7260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rgbClr val="003366"/>
                  </a:solidFill>
                  <a:latin typeface="Arial"/>
                  <a:cs typeface="Arial"/>
                </a:rPr>
                <a:t>‘Tools’: </a:t>
              </a:r>
              <a:br>
                <a:rPr lang="en-US" sz="1200" dirty="0" smtClean="0">
                  <a:solidFill>
                    <a:srgbClr val="003366"/>
                  </a:solidFill>
                  <a:latin typeface="Arial"/>
                  <a:cs typeface="Arial"/>
                </a:rPr>
              </a:br>
              <a:r>
                <a:rPr lang="en-US" sz="1200" dirty="0" smtClean="0">
                  <a:solidFill>
                    <a:srgbClr val="003366"/>
                  </a:solidFill>
                  <a:latin typeface="Arial"/>
                  <a:cs typeface="Arial"/>
                </a:rPr>
                <a:t>Use BLAT to query the genome with a protein or DNA sequence.</a:t>
              </a:r>
              <a:endParaRPr lang="en-US" sz="1200" dirty="0">
                <a:solidFill>
                  <a:srgbClr val="003366"/>
                </a:solidFill>
                <a:latin typeface="Arial"/>
                <a:cs typeface="Arial"/>
              </a:endParaRPr>
            </a:p>
          </p:txBody>
        </p:sp>
        <p:cxnSp>
          <p:nvCxnSpPr>
            <p:cNvPr id="25" name="Straight Arrow Connector 24"/>
            <p:cNvCxnSpPr>
              <a:stCxn id="24" idx="2"/>
            </p:cNvCxnSpPr>
            <p:nvPr/>
          </p:nvCxnSpPr>
          <p:spPr>
            <a:xfrm flipH="1">
              <a:off x="2412146" y="2032714"/>
              <a:ext cx="1799060" cy="1141419"/>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9050" y="4699980"/>
              <a:ext cx="1344084" cy="242006"/>
            </a:xfrm>
            <a:prstGeom prst="rect">
              <a:avLst/>
            </a:prstGeom>
            <a:noFill/>
          </p:spPr>
          <p:txBody>
            <a:bodyPr wrap="square" rtlCol="0">
              <a:spAutoFit/>
            </a:bodyPr>
            <a:lstStyle/>
            <a:p>
              <a:r>
                <a:rPr lang="en-US" sz="1200" dirty="0">
                  <a:solidFill>
                    <a:srgbClr val="003366"/>
                  </a:solidFill>
                  <a:latin typeface="Arial"/>
                  <a:cs typeface="Arial"/>
                </a:rPr>
                <a:t>Available Tracks</a:t>
              </a:r>
            </a:p>
          </p:txBody>
        </p:sp>
        <p:cxnSp>
          <p:nvCxnSpPr>
            <p:cNvPr id="70" name="Straight Arrow Connector 69"/>
            <p:cNvCxnSpPr>
              <a:stCxn id="69" idx="0"/>
            </p:cNvCxnSpPr>
            <p:nvPr/>
          </p:nvCxnSpPr>
          <p:spPr>
            <a:xfrm flipH="1" flipV="1">
              <a:off x="590552" y="4243070"/>
              <a:ext cx="100540" cy="456910"/>
            </a:xfrm>
            <a:prstGeom prst="straightConnector1">
              <a:avLst/>
            </a:prstGeom>
            <a:ln w="38100" cmpd="sng">
              <a:solidFill>
                <a:schemeClr val="accent6">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1640420" y="4618257"/>
            <a:ext cx="2237318" cy="276999"/>
          </a:xfrm>
          <a:prstGeom prst="rect">
            <a:avLst/>
          </a:prstGeom>
          <a:noFill/>
        </p:spPr>
        <p:txBody>
          <a:bodyPr wrap="square" rtlCol="0">
            <a:spAutoFit/>
          </a:bodyPr>
          <a:lstStyle/>
          <a:p>
            <a:r>
              <a:rPr lang="en-US" sz="1200" dirty="0">
                <a:solidFill>
                  <a:srgbClr val="003366"/>
                </a:solidFill>
                <a:latin typeface="Arial"/>
                <a:cs typeface="Arial"/>
              </a:rPr>
              <a:t>Evidence Tracks Area</a:t>
            </a:r>
          </a:p>
        </p:txBody>
      </p:sp>
      <p:sp>
        <p:nvSpPr>
          <p:cNvPr id="74" name="TextBox 73"/>
          <p:cNvSpPr txBox="1"/>
          <p:nvPr/>
        </p:nvSpPr>
        <p:spPr>
          <a:xfrm>
            <a:off x="1640420" y="4221602"/>
            <a:ext cx="3033181" cy="276999"/>
          </a:xfrm>
          <a:prstGeom prst="rect">
            <a:avLst/>
          </a:prstGeom>
          <a:noFill/>
        </p:spPr>
        <p:txBody>
          <a:bodyPr wrap="square" rtlCol="0">
            <a:spAutoFit/>
          </a:bodyPr>
          <a:lstStyle/>
          <a:p>
            <a:r>
              <a:rPr lang="en-US" sz="1200" dirty="0">
                <a:solidFill>
                  <a:srgbClr val="003366"/>
                </a:solidFill>
                <a:latin typeface="Arial"/>
                <a:cs typeface="Arial"/>
              </a:rPr>
              <a:t>‘User-created Annotations’ Track</a:t>
            </a:r>
          </a:p>
        </p:txBody>
      </p:sp>
      <p:grpSp>
        <p:nvGrpSpPr>
          <p:cNvPr id="48" name="Group 47"/>
          <p:cNvGrpSpPr/>
          <p:nvPr/>
        </p:nvGrpSpPr>
        <p:grpSpPr>
          <a:xfrm>
            <a:off x="8058729" y="3405697"/>
            <a:ext cx="882071" cy="1994260"/>
            <a:chOff x="8058729" y="2913447"/>
            <a:chExt cx="882071" cy="1994260"/>
          </a:xfrm>
        </p:grpSpPr>
        <p:sp>
          <p:nvSpPr>
            <p:cNvPr id="23" name="TextBox 22"/>
            <p:cNvSpPr txBox="1"/>
            <p:nvPr/>
          </p:nvSpPr>
          <p:spPr>
            <a:xfrm>
              <a:off x="8058729" y="4630708"/>
              <a:ext cx="848404" cy="276999"/>
            </a:xfrm>
            <a:prstGeom prst="rect">
              <a:avLst/>
            </a:prstGeom>
            <a:noFill/>
          </p:spPr>
          <p:txBody>
            <a:bodyPr wrap="square" rtlCol="0">
              <a:spAutoFit/>
            </a:bodyPr>
            <a:lstStyle/>
            <a:p>
              <a:r>
                <a:rPr lang="en-US" sz="1200" dirty="0">
                  <a:solidFill>
                    <a:srgbClr val="003366"/>
                  </a:solidFill>
                  <a:latin typeface="Arial"/>
                  <a:cs typeface="Arial"/>
                </a:rPr>
                <a:t>Login</a:t>
              </a:r>
            </a:p>
          </p:txBody>
        </p:sp>
        <p:cxnSp>
          <p:nvCxnSpPr>
            <p:cNvPr id="26" name="Straight Arrow Connector 25"/>
            <p:cNvCxnSpPr>
              <a:stCxn id="23" idx="0"/>
            </p:cNvCxnSpPr>
            <p:nvPr/>
          </p:nvCxnSpPr>
          <p:spPr>
            <a:xfrm flipV="1">
              <a:off x="8482931" y="2913447"/>
              <a:ext cx="457869" cy="1717261"/>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32" name="Title 1"/>
          <p:cNvSpPr>
            <a:spLocks noGrp="1"/>
          </p:cNvSpPr>
          <p:nvPr>
            <p:ph type="title"/>
          </p:nvPr>
        </p:nvSpPr>
        <p:spPr/>
        <p:txBody>
          <a:bodyPr/>
          <a:lstStyle/>
          <a:p>
            <a:r>
              <a:rPr lang="en-US" dirty="0" smtClean="0">
                <a:latin typeface="Arial"/>
                <a:cs typeface="Arial"/>
              </a:rPr>
              <a:t>Web Apollo</a:t>
            </a:r>
            <a:endParaRPr lang="en-US" dirty="0">
              <a:latin typeface="Arial"/>
              <a:cs typeface="Arial"/>
            </a:endParaRPr>
          </a:p>
        </p:txBody>
      </p:sp>
      <p:sp>
        <p:nvSpPr>
          <p:cNvPr id="49" name="Slide Number Placeholder 48"/>
          <p:cNvSpPr>
            <a:spLocks noGrp="1"/>
          </p:cNvSpPr>
          <p:nvPr>
            <p:ph type="sldNum" sz="quarter" idx="11"/>
          </p:nvPr>
        </p:nvSpPr>
        <p:spPr/>
        <p:txBody>
          <a:bodyPr/>
          <a:lstStyle/>
          <a:p>
            <a:fld id="{829F2198-332C-C14D-9D43-AA1BE21296F4}" type="slidenum">
              <a:rPr lang="en-US" smtClean="0">
                <a:solidFill>
                  <a:srgbClr val="898989">
                    <a:alpha val="60000"/>
                  </a:srgbClr>
                </a:solidFill>
                <a:latin typeface="Arial"/>
                <a:cs typeface="Arial"/>
              </a:rPr>
              <a:pPr/>
              <a:t>28</a:t>
            </a:fld>
            <a:endParaRPr lang="en-US" dirty="0">
              <a:solidFill>
                <a:srgbClr val="898989">
                  <a:alpha val="60000"/>
                </a:srgbClr>
              </a:solidFill>
              <a:latin typeface="Arial"/>
              <a:cs typeface="Arial"/>
            </a:endParaRPr>
          </a:p>
        </p:txBody>
      </p:sp>
      <p:sp>
        <p:nvSpPr>
          <p:cNvPr id="39" name="Content Placeholder 2"/>
          <p:cNvSpPr txBox="1">
            <a:spLocks/>
          </p:cNvSpPr>
          <p:nvPr/>
        </p:nvSpPr>
        <p:spPr>
          <a:xfrm>
            <a:off x="1473738" y="5291524"/>
            <a:ext cx="6196525" cy="530178"/>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ctr">
              <a:buFont typeface="Wingdings" pitchFamily="2" charset="2"/>
              <a:buNone/>
            </a:pPr>
            <a:r>
              <a:rPr lang="en-US" sz="1800" dirty="0">
                <a:solidFill>
                  <a:srgbClr val="003366"/>
                </a:solidFill>
                <a:effectLst/>
                <a:latin typeface="Arial"/>
                <a:cs typeface="Arial"/>
              </a:rPr>
              <a:t>Graphical User Interface (GUI) for editing </a:t>
            </a:r>
            <a:r>
              <a:rPr lang="en-US" sz="1800" dirty="0" smtClean="0">
                <a:solidFill>
                  <a:srgbClr val="003366"/>
                </a:solidFill>
                <a:effectLst/>
                <a:latin typeface="Arial"/>
                <a:cs typeface="Arial"/>
              </a:rPr>
              <a:t>annotations</a:t>
            </a:r>
            <a:endParaRPr lang="en-US" sz="1800" dirty="0">
              <a:solidFill>
                <a:srgbClr val="003366"/>
              </a:solidFill>
              <a:effectLst/>
              <a:latin typeface="Arial"/>
              <a:cs typeface="Arial"/>
            </a:endParaRPr>
          </a:p>
        </p:txBody>
      </p:sp>
      <p:sp>
        <p:nvSpPr>
          <p:cNvPr id="34"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35" name="Picture 34" descr="Apollo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spTree>
    <p:extLst>
      <p:ext uri="{BB962C8B-B14F-4D97-AF65-F5344CB8AC3E}">
        <p14:creationId xmlns:p14="http://schemas.microsoft.com/office/powerpoint/2010/main" val="3955196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2625" y="260350"/>
            <a:ext cx="7781925" cy="788436"/>
          </a:xfrm>
        </p:spPr>
        <p:txBody>
          <a:bodyPr/>
          <a:lstStyle/>
          <a:p>
            <a:r>
              <a:rPr lang="en-US" sz="3600" dirty="0" smtClean="0"/>
              <a:t>Web Apollo Functionality</a:t>
            </a:r>
            <a:endParaRPr lang="en-US" sz="3600" dirty="0"/>
          </a:p>
        </p:txBody>
      </p:sp>
      <p:sp>
        <p:nvSpPr>
          <p:cNvPr id="2" name="Content Placeholder 1"/>
          <p:cNvSpPr>
            <a:spLocks noGrp="1"/>
          </p:cNvSpPr>
          <p:nvPr>
            <p:ph idx="1"/>
          </p:nvPr>
        </p:nvSpPr>
        <p:spPr>
          <a:xfrm>
            <a:off x="682625" y="1010309"/>
            <a:ext cx="7995936" cy="4816252"/>
          </a:xfrm>
        </p:spPr>
        <p:txBody>
          <a:bodyPr>
            <a:normAutofit/>
          </a:bodyPr>
          <a:lstStyle/>
          <a:p>
            <a:pPr marL="0" indent="0">
              <a:lnSpc>
                <a:spcPct val="90000"/>
              </a:lnSpc>
            </a:pPr>
            <a:r>
              <a:rPr lang="en-US" sz="2000" dirty="0"/>
              <a:t>In addition to protein-coding gene annotation </a:t>
            </a:r>
            <a:r>
              <a:rPr lang="en-US" sz="1400" dirty="0"/>
              <a:t>that you know and love.</a:t>
            </a:r>
          </a:p>
          <a:p>
            <a:pPr>
              <a:lnSpc>
                <a:spcPct val="90000"/>
              </a:lnSpc>
              <a:buFont typeface="Arial"/>
              <a:buChar char="•"/>
            </a:pPr>
            <a:r>
              <a:rPr lang="en-US" sz="2000" dirty="0"/>
              <a:t>Non-coding genes:</a:t>
            </a:r>
            <a:r>
              <a:rPr lang="en-US" sz="1600" dirty="0"/>
              <a:t> </a:t>
            </a:r>
            <a:r>
              <a:rPr lang="en-US" sz="1400" dirty="0" err="1"/>
              <a:t>ncRNAs</a:t>
            </a:r>
            <a:r>
              <a:rPr lang="en-US" sz="1400" dirty="0"/>
              <a:t>, </a:t>
            </a:r>
            <a:r>
              <a:rPr lang="en-US" sz="1400" dirty="0" err="1"/>
              <a:t>miRNAs</a:t>
            </a:r>
            <a:r>
              <a:rPr lang="en-US" sz="1400" dirty="0"/>
              <a:t>, repeat regions, and </a:t>
            </a:r>
            <a:r>
              <a:rPr lang="en-US" sz="1400" dirty="0" smtClean="0"/>
              <a:t>TEs</a:t>
            </a:r>
          </a:p>
          <a:p>
            <a:pPr>
              <a:lnSpc>
                <a:spcPct val="90000"/>
              </a:lnSpc>
              <a:buFont typeface="Arial"/>
              <a:buChar char="•"/>
            </a:pPr>
            <a:r>
              <a:rPr lang="en-US" sz="2000" dirty="0" smtClean="0"/>
              <a:t>Sequence alterations</a:t>
            </a:r>
            <a:r>
              <a:rPr lang="en-US" sz="1400" dirty="0" smtClean="0"/>
              <a:t> (less coverage = more fragmentation)</a:t>
            </a:r>
          </a:p>
          <a:p>
            <a:pPr>
              <a:lnSpc>
                <a:spcPct val="90000"/>
              </a:lnSpc>
              <a:buFont typeface="Arial"/>
              <a:buChar char="•"/>
            </a:pPr>
            <a:r>
              <a:rPr lang="en-US" sz="2000" dirty="0" smtClean="0"/>
              <a:t>Visualization of stage and cell-type specific transcription data as coverage plots, heat maps, and alignments</a:t>
            </a:r>
            <a:endParaRPr lang="en-US" sz="2000" dirty="0"/>
          </a:p>
        </p:txBody>
      </p:sp>
      <p:sp>
        <p:nvSpPr>
          <p:cNvPr id="4" name="Slide Number Placeholder 3"/>
          <p:cNvSpPr>
            <a:spLocks noGrp="1"/>
          </p:cNvSpPr>
          <p:nvPr>
            <p:ph type="sldNum" sz="quarter" idx="11"/>
          </p:nvPr>
        </p:nvSpPr>
        <p:spPr/>
        <p:txBody>
          <a:bodyPr/>
          <a:lstStyle/>
          <a:p>
            <a:pPr algn="r"/>
            <a:fld id="{829F2198-332C-C14D-9D43-AA1BE21296F4}" type="slidenum">
              <a:rPr lang="en-US" smtClean="0">
                <a:solidFill>
                  <a:prstClr val="white">
                    <a:alpha val="60000"/>
                  </a:prstClr>
                </a:solidFill>
                <a:latin typeface="Palatino Linotype"/>
              </a:rPr>
              <a:pPr algn="r"/>
              <a:t>29</a:t>
            </a:fld>
            <a:endParaRPr lang="en-US" dirty="0">
              <a:solidFill>
                <a:prstClr val="white">
                  <a:alpha val="60000"/>
                </a:prstClr>
              </a:solidFill>
              <a:latin typeface="Palatino Linotype"/>
            </a:endParaRPr>
          </a:p>
        </p:txBody>
      </p:sp>
      <p:pic>
        <p:nvPicPr>
          <p:cNvPr id="5" name="Picture 4" descr="WA-screen-transc-data-types.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59044" y="2918901"/>
            <a:ext cx="4527826" cy="3100334"/>
          </a:xfrm>
          <a:prstGeom prst="rect">
            <a:avLst/>
          </a:prstGeom>
        </p:spPr>
      </p:pic>
      <p:cxnSp>
        <p:nvCxnSpPr>
          <p:cNvPr id="10" name="Straight Arrow Connector 9"/>
          <p:cNvCxnSpPr/>
          <p:nvPr/>
        </p:nvCxnSpPr>
        <p:spPr>
          <a:xfrm>
            <a:off x="1598889" y="2918901"/>
            <a:ext cx="2763285" cy="1608925"/>
          </a:xfrm>
          <a:prstGeom prst="straightConnector1">
            <a:avLst/>
          </a:prstGeom>
          <a:ln w="38100" cmpd="sng">
            <a:solidFill>
              <a:schemeClr val="accent2">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348417" y="2918901"/>
            <a:ext cx="2290383" cy="1840838"/>
          </a:xfrm>
          <a:prstGeom prst="straightConnector1">
            <a:avLst/>
          </a:prstGeom>
          <a:ln w="38100" cmpd="sng">
            <a:solidFill>
              <a:schemeClr val="accent2">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091497" y="2918901"/>
            <a:ext cx="2274503" cy="2183186"/>
          </a:xfrm>
          <a:prstGeom prst="straightConnector1">
            <a:avLst/>
          </a:prstGeom>
          <a:ln w="38100" cmpd="sng">
            <a:solidFill>
              <a:schemeClr val="accent2">
                <a:lumMod val="60000"/>
                <a:lumOff val="40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17"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18" name="Picture 17" descr="Apollo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sp>
        <p:nvSpPr>
          <p:cNvPr id="14" name="Slide Number Placeholder 11"/>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29</a:t>
            </a:fld>
            <a:endParaRPr lang="en-US">
              <a:solidFill>
                <a:srgbClr val="898989">
                  <a:alpha val="60000"/>
                </a:srgbClr>
              </a:solidFill>
              <a:latin typeface="Palatino Linotype"/>
            </a:endParaRPr>
          </a:p>
        </p:txBody>
      </p:sp>
    </p:spTree>
    <p:extLst>
      <p:ext uri="{BB962C8B-B14F-4D97-AF65-F5344CB8AC3E}">
        <p14:creationId xmlns:p14="http://schemas.microsoft.com/office/powerpoint/2010/main" val="25357854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949324" y="2130425"/>
            <a:ext cx="7748177" cy="1470025"/>
          </a:xfrm>
        </p:spPr>
        <p:txBody>
          <a:bodyPr/>
          <a:lstStyle/>
          <a:p>
            <a:r>
              <a:rPr lang="en-US" dirty="0" smtClean="0">
                <a:latin typeface="Arial" charset="0"/>
                <a:ea typeface="ＭＳ Ｐゴシック" charset="0"/>
                <a:cs typeface="ＭＳ Ｐゴシック" charset="0"/>
              </a:rPr>
              <a:t>An introduction to Web Apollo.</a:t>
            </a:r>
            <a:br>
              <a:rPr lang="en-US" dirty="0" smtClean="0">
                <a:latin typeface="Arial" charset="0"/>
                <a:ea typeface="ＭＳ Ｐゴシック" charset="0"/>
                <a:cs typeface="ＭＳ Ｐゴシック" charset="0"/>
              </a:rPr>
            </a:br>
            <a:r>
              <a:rPr lang="en-US" sz="2400" b="0" i="1" dirty="0" smtClean="0">
                <a:latin typeface="Arial" charset="0"/>
                <a:ea typeface="ＭＳ Ｐゴシック" charset="0"/>
                <a:cs typeface="ＭＳ Ｐゴシック" charset="0"/>
              </a:rPr>
              <a:t>Manual Annotation Workshop at UIUC</a:t>
            </a:r>
            <a:endParaRPr lang="en-US" b="0" i="1" dirty="0">
              <a:latin typeface="Arial" charset="0"/>
              <a:ea typeface="ＭＳ Ｐゴシック" charset="0"/>
              <a:cs typeface="ＭＳ Ｐゴシック" charset="0"/>
            </a:endParaRPr>
          </a:p>
        </p:txBody>
      </p:sp>
      <p:sp>
        <p:nvSpPr>
          <p:cNvPr id="13314" name="Subtitle 2"/>
          <p:cNvSpPr>
            <a:spLocks noGrp="1"/>
          </p:cNvSpPr>
          <p:nvPr>
            <p:ph type="subTitle" idx="1"/>
          </p:nvPr>
        </p:nvSpPr>
        <p:spPr bwMode="auto">
          <a:xfrm>
            <a:off x="949325" y="3886200"/>
            <a:ext cx="75057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Monica Munoz-Torres, </a:t>
            </a:r>
            <a:r>
              <a:rPr lang="en-US" dirty="0" smtClean="0">
                <a:latin typeface="Arial" charset="0"/>
                <a:ea typeface="ＭＳ Ｐゴシック" charset="0"/>
                <a:cs typeface="ＭＳ Ｐゴシック" charset="0"/>
              </a:rPr>
              <a:t>PhD </a:t>
            </a:r>
            <a:r>
              <a:rPr lang="en-US" b="0" dirty="0" smtClean="0">
                <a:latin typeface="Arial" charset="0"/>
                <a:ea typeface="ＭＳ Ｐゴシック" charset="0"/>
                <a:cs typeface="ＭＳ Ｐゴシック" charset="0"/>
              </a:rPr>
              <a:t>|</a:t>
            </a:r>
            <a:r>
              <a:rPr lang="en-US" sz="1800" b="0" dirty="0" smtClean="0">
                <a:latin typeface="Arial" charset="0"/>
                <a:ea typeface="ＭＳ Ｐゴシック" charset="0"/>
                <a:cs typeface="ＭＳ Ｐゴシック" charset="0"/>
              </a:rPr>
              <a:t> @</a:t>
            </a:r>
            <a:r>
              <a:rPr lang="en-US" sz="1800" b="0" dirty="0" err="1" smtClean="0">
                <a:latin typeface="Arial" charset="0"/>
                <a:ea typeface="ＭＳ Ｐゴシック" charset="0"/>
                <a:cs typeface="ＭＳ Ｐゴシック" charset="0"/>
              </a:rPr>
              <a:t>monimunozto</a:t>
            </a:r>
            <a:endParaRPr lang="en-US" b="0" dirty="0">
              <a:latin typeface="Arial" charset="0"/>
              <a:ea typeface="ＭＳ Ｐゴシック" charset="0"/>
              <a:cs typeface="ＭＳ Ｐゴシック" charset="0"/>
            </a:endParaRPr>
          </a:p>
          <a:p>
            <a:r>
              <a:rPr lang="en-US" sz="1800" b="0" dirty="0" smtClean="0">
                <a:latin typeface="Arial" charset="0"/>
                <a:ea typeface="ＭＳ Ｐゴシック" charset="0"/>
                <a:cs typeface="ＭＳ Ｐゴシック" charset="0"/>
              </a:rPr>
              <a:t>Berkeley Bioinformatics Open-Source Projects (BBOP)</a:t>
            </a:r>
            <a:endParaRPr lang="en-US" sz="1800" b="0" dirty="0">
              <a:latin typeface="Arial" charset="0"/>
              <a:ea typeface="ＭＳ Ｐゴシック" charset="0"/>
              <a:cs typeface="ＭＳ Ｐゴシック" charset="0"/>
            </a:endParaRPr>
          </a:p>
          <a:p>
            <a:r>
              <a:rPr lang="en-US" sz="1800" b="0" dirty="0">
                <a:latin typeface="Arial" charset="0"/>
                <a:ea typeface="ＭＳ Ｐゴシック" charset="0"/>
                <a:cs typeface="ＭＳ Ｐゴシック" charset="0"/>
              </a:rPr>
              <a:t>Genomics Division, Lawrence Berkeley National Laboratory</a:t>
            </a:r>
            <a:endParaRPr lang="en-US" dirty="0">
              <a:latin typeface="Arial" charset="0"/>
              <a:ea typeface="ＭＳ Ｐゴシック" charset="0"/>
              <a:cs typeface="ＭＳ Ｐゴシック" charset="0"/>
            </a:endParaRPr>
          </a:p>
          <a:p>
            <a:r>
              <a:rPr lang="en-US" sz="2000" dirty="0" smtClean="0">
                <a:latin typeface="Arial" charset="0"/>
                <a:ea typeface="ＭＳ Ｐゴシック" charset="0"/>
                <a:cs typeface="ＭＳ Ｐゴシック" charset="0"/>
              </a:rPr>
              <a:t>11 June, 2014</a:t>
            </a:r>
            <a:endParaRPr lang="en-US" sz="2000" dirty="0">
              <a:latin typeface="Arial" charset="0"/>
              <a:ea typeface="ＭＳ Ｐゴシック" charset="0"/>
              <a:cs typeface="ＭＳ Ｐゴシック" charset="0"/>
            </a:endParaRPr>
          </a:p>
        </p:txBody>
      </p:sp>
      <p:sp>
        <p:nvSpPr>
          <p:cNvPr id="13315" name="Rectangle 4"/>
          <p:cNvSpPr>
            <a:spLocks noChangeArrowheads="1"/>
          </p:cNvSpPr>
          <p:nvPr/>
        </p:nvSpPr>
        <p:spPr bwMode="auto">
          <a:xfrm>
            <a:off x="1298575" y="19050"/>
            <a:ext cx="7845425" cy="1047750"/>
          </a:xfrm>
          <a:prstGeom prst="rect">
            <a:avLst/>
          </a:prstGeom>
          <a:solidFill>
            <a:srgbClr val="0636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13316" name="Picture 5" descr="JGI_logo_stacked_RGB.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94113" y="282575"/>
            <a:ext cx="1035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7" name="Group 6"/>
          <p:cNvGrpSpPr>
            <a:grpSpLocks/>
          </p:cNvGrpSpPr>
          <p:nvPr/>
        </p:nvGrpSpPr>
        <p:grpSpPr bwMode="auto">
          <a:xfrm>
            <a:off x="4964113" y="306388"/>
            <a:ext cx="4051300" cy="476250"/>
            <a:chOff x="2820849" y="4546493"/>
            <a:chExt cx="4050786" cy="476032"/>
          </a:xfrm>
        </p:grpSpPr>
        <p:sp>
          <p:nvSpPr>
            <p:cNvPr id="13318" name="Picture 5" descr="New_DOE_Logo_White_060208.eps"/>
            <p:cNvSpPr>
              <a:spLocks noChangeAspect="1"/>
            </p:cNvSpPr>
            <p:nvPr/>
          </p:nvSpPr>
          <p:spPr bwMode="auto">
            <a:xfrm>
              <a:off x="2820849" y="4553700"/>
              <a:ext cx="1929880" cy="46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fontAlgn="base">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grpSp>
          <p:nvGrpSpPr>
            <p:cNvPr id="13319" name="Group 5"/>
            <p:cNvGrpSpPr>
              <a:grpSpLocks/>
            </p:cNvGrpSpPr>
            <p:nvPr/>
          </p:nvGrpSpPr>
          <p:grpSpPr bwMode="auto">
            <a:xfrm>
              <a:off x="4987052" y="4546493"/>
              <a:ext cx="1884583" cy="476032"/>
              <a:chOff x="5308785" y="4275560"/>
              <a:chExt cx="1884583" cy="476032"/>
            </a:xfrm>
          </p:grpSpPr>
          <p:pic>
            <p:nvPicPr>
              <p:cNvPr id="13320" name="Picture 4" descr="UClogo_rev.eps"/>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08785" y="4275560"/>
                <a:ext cx="476033" cy="47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Box 4"/>
              <p:cNvSpPr txBox="1">
                <a:spLocks noChangeArrowheads="1"/>
              </p:cNvSpPr>
              <p:nvPr/>
            </p:nvSpPr>
            <p:spPr bwMode="auto">
              <a:xfrm>
                <a:off x="5740590" y="4294311"/>
                <a:ext cx="1452778" cy="43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100" dirty="0">
                    <a:solidFill>
                      <a:srgbClr val="FFFFFF"/>
                    </a:solidFill>
                    <a:latin typeface="Arial Black" charset="0"/>
                    <a:cs typeface="Arial Black" charset="0"/>
                  </a:rPr>
                  <a:t>UNIVERSITY OF </a:t>
                </a:r>
              </a:p>
              <a:p>
                <a:pPr eaLnBrk="1" fontAlgn="base" hangingPunct="1">
                  <a:spcBef>
                    <a:spcPct val="0"/>
                  </a:spcBef>
                  <a:spcAft>
                    <a:spcPct val="0"/>
                  </a:spcAft>
                </a:pPr>
                <a:r>
                  <a:rPr lang="en-US" sz="1100" dirty="0">
                    <a:solidFill>
                      <a:srgbClr val="FFFFFF"/>
                    </a:solidFill>
                    <a:latin typeface="Arial Black" charset="0"/>
                    <a:cs typeface="Arial Black" charset="0"/>
                  </a:rPr>
                  <a:t>CALIFORNIA</a:t>
                </a:r>
              </a:p>
            </p:txBody>
          </p:sp>
        </p:grpSp>
      </p:grpSp>
      <p:pic>
        <p:nvPicPr>
          <p:cNvPr id="11" name="Picture 5" descr="New_DOE_Logo_White_060208.eps"/>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96845" y="350228"/>
            <a:ext cx="1530630" cy="37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964755" y="4817459"/>
            <a:ext cx="7256485" cy="1193285"/>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Content Placeholder 4"/>
          <p:cNvSpPr>
            <a:spLocks noGrp="1"/>
          </p:cNvSpPr>
          <p:nvPr>
            <p:ph idx="1"/>
          </p:nvPr>
        </p:nvSpPr>
        <p:spPr>
          <a:xfrm>
            <a:off x="563105" y="1123201"/>
            <a:ext cx="8257045" cy="3611256"/>
          </a:xfrm>
        </p:spPr>
        <p:txBody>
          <a:bodyPr>
            <a:normAutofit fontScale="85000" lnSpcReduction="20000"/>
          </a:bodyPr>
          <a:lstStyle/>
          <a:p>
            <a:pPr marL="457200" indent="-457200">
              <a:lnSpc>
                <a:spcPct val="120000"/>
              </a:lnSpc>
              <a:buFont typeface="+mj-lt"/>
              <a:buAutoNum type="arabicPeriod"/>
            </a:pPr>
            <a:r>
              <a:rPr lang="en-US" dirty="0" smtClean="0"/>
              <a:t>Select a chromosomal region of interest, e.g. scaffold.</a:t>
            </a:r>
          </a:p>
          <a:p>
            <a:pPr marL="457200" indent="-457200">
              <a:lnSpc>
                <a:spcPct val="120000"/>
              </a:lnSpc>
              <a:buFont typeface="+mj-lt"/>
              <a:buAutoNum type="arabicPeriod"/>
            </a:pPr>
            <a:r>
              <a:rPr lang="en-US" dirty="0" smtClean="0"/>
              <a:t>Select appropriate </a:t>
            </a:r>
            <a:r>
              <a:rPr lang="en-US" b="1" dirty="0" smtClean="0"/>
              <a:t>evidence tracks.</a:t>
            </a:r>
            <a:endParaRPr lang="en-US" dirty="0" smtClean="0"/>
          </a:p>
          <a:p>
            <a:pPr marL="457200" indent="-457200">
              <a:lnSpc>
                <a:spcPct val="120000"/>
              </a:lnSpc>
              <a:buFont typeface="+mj-lt"/>
              <a:buAutoNum type="arabicPeriod"/>
            </a:pPr>
            <a:r>
              <a:rPr lang="en-US" dirty="0" smtClean="0"/>
              <a:t>Determine whether a feature in an existing evidence track will provide a reasonable gene model to start working.</a:t>
            </a:r>
          </a:p>
          <a:p>
            <a:pPr marL="774900" lvl="2" indent="-342900">
              <a:lnSpc>
                <a:spcPct val="120000"/>
              </a:lnSpc>
              <a:buFontTx/>
              <a:buChar char="-"/>
            </a:pPr>
            <a:r>
              <a:rPr lang="en-US" dirty="0" smtClean="0"/>
              <a:t>If yes: select and </a:t>
            </a:r>
            <a:r>
              <a:rPr lang="en-US" b="1" dirty="0" smtClean="0"/>
              <a:t>drag</a:t>
            </a:r>
            <a:r>
              <a:rPr lang="en-US" dirty="0" smtClean="0"/>
              <a:t> the feature to the ‘User-created Annotations’ area, </a:t>
            </a:r>
            <a:r>
              <a:rPr lang="en-US" b="1" dirty="0" smtClean="0"/>
              <a:t>creating an initial gene model. </a:t>
            </a:r>
            <a:r>
              <a:rPr lang="en-US" dirty="0" smtClean="0"/>
              <a:t>If necessary use editing functions to adjust the gene model.</a:t>
            </a:r>
          </a:p>
          <a:p>
            <a:pPr marL="774900" lvl="2" indent="-342900">
              <a:lnSpc>
                <a:spcPct val="120000"/>
              </a:lnSpc>
              <a:buFontTx/>
              <a:buChar char="-"/>
            </a:pPr>
            <a:r>
              <a:rPr lang="en-US" dirty="0" smtClean="0"/>
              <a:t>If not: </a:t>
            </a:r>
            <a:r>
              <a:rPr lang="en-US" i="1" dirty="0" smtClean="0"/>
              <a:t>let’s talk</a:t>
            </a:r>
            <a:r>
              <a:rPr lang="en-US" dirty="0" smtClean="0"/>
              <a:t>.</a:t>
            </a:r>
          </a:p>
          <a:p>
            <a:pPr marL="457200" indent="-457200">
              <a:lnSpc>
                <a:spcPct val="120000"/>
              </a:lnSpc>
              <a:buFont typeface="+mj-lt"/>
              <a:buAutoNum type="arabicPeriod"/>
            </a:pPr>
            <a:r>
              <a:rPr lang="en-US" dirty="0" smtClean="0"/>
              <a:t>Check your edited gene model for integrity and accuracy by comparing it with available homologs.</a:t>
            </a:r>
          </a:p>
        </p:txBody>
      </p:sp>
      <p:sp>
        <p:nvSpPr>
          <p:cNvPr id="3" name="Footer Placeholder 2"/>
          <p:cNvSpPr>
            <a:spLocks noGrp="1"/>
          </p:cNvSpPr>
          <p:nvPr>
            <p:ph type="ftr" sz="quarter" idx="11"/>
          </p:nvPr>
        </p:nvSpPr>
        <p:spPr/>
        <p:txBody>
          <a:bodyPr/>
          <a:lstStyle/>
          <a:p>
            <a:r>
              <a:rPr lang="en-AU" dirty="0" smtClean="0"/>
              <a:t>4. Becoming Acquainted with Web Apollo</a:t>
            </a:r>
            <a:endParaRPr lang="en-AU" dirty="0"/>
          </a:p>
        </p:txBody>
      </p:sp>
      <p:sp>
        <p:nvSpPr>
          <p:cNvPr id="6" name="Text Placeholder 5"/>
          <p:cNvSpPr>
            <a:spLocks noGrp="1"/>
          </p:cNvSpPr>
          <p:nvPr>
            <p:ph type="body" sz="quarter" idx="13"/>
          </p:nvPr>
        </p:nvSpPr>
        <p:spPr/>
        <p:txBody>
          <a:bodyPr/>
          <a:lstStyle/>
          <a:p>
            <a:r>
              <a:rPr lang="en-US" dirty="0" smtClean="0">
                <a:solidFill>
                  <a:srgbClr val="003366"/>
                </a:solidFill>
              </a:rPr>
              <a:t>General Process of Curation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30</a:t>
            </a:fld>
            <a:r>
              <a:rPr lang="en-AU" dirty="0" smtClean="0"/>
              <a:t> |</a:t>
            </a:r>
            <a:endParaRPr lang="en-AU" dirty="0"/>
          </a:p>
        </p:txBody>
      </p:sp>
      <p:grpSp>
        <p:nvGrpSpPr>
          <p:cNvPr id="7" name="Group 6"/>
          <p:cNvGrpSpPr/>
          <p:nvPr/>
        </p:nvGrpSpPr>
        <p:grpSpPr>
          <a:xfrm flipH="1">
            <a:off x="1052077" y="4828800"/>
            <a:ext cx="684830" cy="1182145"/>
            <a:chOff x="5486400" y="762000"/>
            <a:chExt cx="1143000" cy="1723158"/>
          </a:xfrm>
        </p:grpSpPr>
        <p:pic>
          <p:nvPicPr>
            <p:cNvPr id="8" name="Picture 7" descr="superdot.png"/>
            <p:cNvPicPr>
              <a:picLocks noChangeAspect="1"/>
            </p:cNvPicPr>
            <p:nvPr/>
          </p:nvPicPr>
          <p:blipFill>
            <a:blip r:embed="rId2" cstate="print"/>
            <a:stretch>
              <a:fillRect/>
            </a:stretch>
          </p:blipFill>
          <p:spPr>
            <a:xfrm flipH="1">
              <a:off x="5486400" y="762000"/>
              <a:ext cx="1143000" cy="1723158"/>
            </a:xfrm>
            <a:prstGeom prst="rect">
              <a:avLst/>
            </a:prstGeom>
          </p:spPr>
        </p:pic>
        <p:sp>
          <p:nvSpPr>
            <p:cNvPr id="9" name="Freeform 8"/>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extBox 1"/>
          <p:cNvSpPr txBox="1"/>
          <p:nvPr/>
        </p:nvSpPr>
        <p:spPr>
          <a:xfrm>
            <a:off x="1578149" y="4978357"/>
            <a:ext cx="6643092" cy="923330"/>
          </a:xfrm>
          <a:prstGeom prst="rect">
            <a:avLst/>
          </a:prstGeom>
          <a:noFill/>
        </p:spPr>
        <p:txBody>
          <a:bodyPr wrap="square" rtlCol="0">
            <a:spAutoFit/>
          </a:bodyPr>
          <a:lstStyle/>
          <a:p>
            <a:r>
              <a:rPr lang="en-US" i="1" dirty="0">
                <a:solidFill>
                  <a:srgbClr val="003366"/>
                </a:solidFill>
              </a:rPr>
              <a:t>Always remember: </a:t>
            </a:r>
            <a:r>
              <a:rPr lang="en-US" dirty="0">
                <a:solidFill>
                  <a:srgbClr val="003366"/>
                </a:solidFill>
              </a:rPr>
              <a:t>when annotating gene models using Web Apollo, you are looking at a ‘frozen’ version of the genome assembly and you will not be able to modify the assembly itself</a:t>
            </a:r>
            <a:r>
              <a:rPr lang="en-US" dirty="0" smtClean="0">
                <a:solidFill>
                  <a:srgbClr val="003366"/>
                </a:solidFill>
              </a:rPr>
              <a:t>.</a:t>
            </a:r>
            <a:endParaRPr lang="en-US" dirty="0">
              <a:solidFill>
                <a:srgbClr val="003366"/>
              </a:solidFill>
            </a:endParaRPr>
          </a:p>
        </p:txBody>
      </p:sp>
      <p:sp>
        <p:nvSpPr>
          <p:cNvPr id="21"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30</a:t>
            </a:fld>
            <a:endParaRPr lang="en-US">
              <a:solidFill>
                <a:srgbClr val="898989">
                  <a:alpha val="60000"/>
                </a:srgbClr>
              </a:solidFill>
              <a:latin typeface="Palatino Linotype"/>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2482" y="3424744"/>
            <a:ext cx="8461375" cy="2721653"/>
          </a:xfrm>
        </p:spPr>
        <p:txBody>
          <a:bodyPr>
            <a:noAutofit/>
          </a:bodyPr>
          <a:lstStyle/>
          <a:p>
            <a:r>
              <a:rPr lang="en-US" sz="1500" dirty="0" smtClean="0"/>
              <a:t>Choose (click or drag) appropriate evidence tracks from the list on the left. </a:t>
            </a:r>
          </a:p>
          <a:p>
            <a:r>
              <a:rPr lang="en-US" sz="1500" dirty="0" smtClean="0"/>
              <a:t>Click on an exon to select it. Double click on an </a:t>
            </a:r>
            <a:r>
              <a:rPr lang="en-US" sz="1500" dirty="0" err="1" smtClean="0"/>
              <a:t>exon</a:t>
            </a:r>
            <a:r>
              <a:rPr lang="en-US" sz="1500" dirty="0" smtClean="0"/>
              <a:t> or single click on an intron to select the entire gene.</a:t>
            </a:r>
          </a:p>
          <a:p>
            <a:r>
              <a:rPr lang="en-US" sz="1500" dirty="0"/>
              <a:t>S</a:t>
            </a:r>
            <a:r>
              <a:rPr lang="en-US" sz="1500" dirty="0" smtClean="0"/>
              <a:t>elect </a:t>
            </a:r>
            <a:r>
              <a:rPr lang="en-US" sz="1500" dirty="0"/>
              <a:t>&amp;</a:t>
            </a:r>
            <a:r>
              <a:rPr lang="en-US" sz="1500" dirty="0" smtClean="0"/>
              <a:t> drag any elements from an evidence track into the curation area: these are editable and considered the curated version of the gene. Other options for elements in evidence tracks </a:t>
            </a:r>
            <a:r>
              <a:rPr lang="en-US" sz="1500" dirty="0"/>
              <a:t>available from right-click </a:t>
            </a:r>
            <a:r>
              <a:rPr lang="en-US" sz="1500" dirty="0" smtClean="0"/>
              <a:t>menu.</a:t>
            </a:r>
          </a:p>
          <a:p>
            <a:r>
              <a:rPr lang="en-US" sz="1500" dirty="0" smtClean="0"/>
              <a:t>If you select an exon or a gene, then every track is automatically searched for exons with exactly the same co-ordinates as what you selected. Matching edges are highlighted red.</a:t>
            </a:r>
          </a:p>
          <a:p>
            <a:r>
              <a:rPr lang="en-US" sz="1500" dirty="0" smtClean="0"/>
              <a:t>Hovering over an annotation in progress brings up an information pop-up.</a:t>
            </a:r>
          </a:p>
        </p:txBody>
      </p:sp>
      <p:sp>
        <p:nvSpPr>
          <p:cNvPr id="6" name="Text Placeholder 5"/>
          <p:cNvSpPr>
            <a:spLocks noGrp="1"/>
          </p:cNvSpPr>
          <p:nvPr>
            <p:ph type="body" sz="quarter" idx="13"/>
          </p:nvPr>
        </p:nvSpPr>
        <p:spPr>
          <a:xfrm>
            <a:off x="352482" y="270000"/>
            <a:ext cx="8460000" cy="853200"/>
          </a:xfrm>
        </p:spPr>
        <p:txBody>
          <a:bodyPr/>
          <a:lstStyle/>
          <a:p>
            <a:r>
              <a:rPr lang="en-US" dirty="0" smtClean="0">
                <a:solidFill>
                  <a:srgbClr val="003366"/>
                </a:solidFill>
              </a:rPr>
              <a:t>User Navigation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31</a:t>
            </a:fld>
            <a:r>
              <a:rPr lang="en-AU" smtClean="0"/>
              <a:t> |</a:t>
            </a:r>
            <a:endParaRPr lang="en-AU" dirty="0"/>
          </a:p>
        </p:txBody>
      </p:sp>
      <p:pic>
        <p:nvPicPr>
          <p:cNvPr id="2" name="Picture 1" descr="WA-user-navigation-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82" y="1093179"/>
            <a:ext cx="8490163" cy="2233296"/>
          </a:xfrm>
          <a:prstGeom prst="rect">
            <a:avLst/>
          </a:prstGeom>
        </p:spPr>
      </p:pic>
      <p:pic>
        <p:nvPicPr>
          <p:cNvPr id="7" name="Picture 6" descr="WA-evidence-right-men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913" y="190081"/>
            <a:ext cx="2992071" cy="1771543"/>
          </a:xfrm>
          <a:prstGeom prst="rect">
            <a:avLst/>
          </a:prstGeom>
          <a:ln w="28575" cmpd="sng">
            <a:solidFill>
              <a:schemeClr val="accent6">
                <a:lumMod val="60000"/>
                <a:lumOff val="40000"/>
              </a:schemeClr>
            </a:solidFill>
          </a:ln>
        </p:spPr>
      </p:pic>
      <p:cxnSp>
        <p:nvCxnSpPr>
          <p:cNvPr id="10" name="Straight Arrow Connector 9"/>
          <p:cNvCxnSpPr/>
          <p:nvPr/>
        </p:nvCxnSpPr>
        <p:spPr>
          <a:xfrm flipH="1" flipV="1">
            <a:off x="7514919" y="1335860"/>
            <a:ext cx="1" cy="1550693"/>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pic>
        <p:nvPicPr>
          <p:cNvPr id="11" name="Picture 10" descr="Apollo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0351" y="2948790"/>
            <a:ext cx="1042131" cy="377685"/>
          </a:xfrm>
          <a:prstGeom prst="rect">
            <a:avLst/>
          </a:prstGeom>
        </p:spPr>
      </p:pic>
      <p:sp>
        <p:nvSpPr>
          <p:cNvPr id="13"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31</a:t>
            </a:fld>
            <a:endParaRPr lang="en-US">
              <a:solidFill>
                <a:srgbClr val="898989">
                  <a:alpha val="60000"/>
                </a:srgbClr>
              </a:solidFill>
              <a:latin typeface="Palatino Linotype"/>
            </a:endParaRPr>
          </a:p>
        </p:txBody>
      </p:sp>
      <p:sp>
        <p:nvSpPr>
          <p:cNvPr id="17"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214249"/>
            <a:ext cx="5334291" cy="4627019"/>
          </a:xfrm>
        </p:spPr>
        <p:txBody>
          <a:bodyPr>
            <a:normAutofit fontScale="92500"/>
          </a:bodyPr>
          <a:lstStyle/>
          <a:p>
            <a:r>
              <a:rPr lang="en-US" dirty="0" smtClean="0"/>
              <a:t>Right-click menu:</a:t>
            </a:r>
          </a:p>
          <a:p>
            <a:pPr>
              <a:buFont typeface="Arial"/>
              <a:buChar char="•"/>
            </a:pPr>
            <a:r>
              <a:rPr lang="en-US" dirty="0" smtClean="0"/>
              <a:t>With the exception of deleting a model, all edits can be reversed with ‘Undo’ option. ‘Redo’ also available. All changes are immediately saved and available to all users in real time.</a:t>
            </a:r>
          </a:p>
          <a:p>
            <a:pPr>
              <a:buFont typeface="Arial"/>
              <a:buChar char="•"/>
            </a:pPr>
            <a:r>
              <a:rPr lang="en-US" dirty="0" smtClean="0"/>
              <a:t>‘Get sequence’ retrieves peptide, </a:t>
            </a:r>
            <a:r>
              <a:rPr lang="en-US" dirty="0" err="1" smtClean="0"/>
              <a:t>cDNA</a:t>
            </a:r>
            <a:r>
              <a:rPr lang="en-US" dirty="0" smtClean="0"/>
              <a:t>, CDS, and genomic sequences.</a:t>
            </a:r>
          </a:p>
          <a:p>
            <a:pPr>
              <a:buFont typeface="Arial"/>
              <a:buChar char="•"/>
            </a:pPr>
            <a:r>
              <a:rPr lang="en-US" dirty="0"/>
              <a:t>You can select an exon and select </a:t>
            </a:r>
            <a:r>
              <a:rPr lang="en-US" dirty="0" smtClean="0"/>
              <a:t>‘Delete’. </a:t>
            </a:r>
            <a:r>
              <a:rPr lang="en-US" dirty="0"/>
              <a:t>You can create an intron, flip the direction, change the start or split the gene. </a:t>
            </a:r>
          </a:p>
        </p:txBody>
      </p:sp>
      <p:sp>
        <p:nvSpPr>
          <p:cNvPr id="6" name="Text Placeholder 5"/>
          <p:cNvSpPr>
            <a:spLocks noGrp="1"/>
          </p:cNvSpPr>
          <p:nvPr>
            <p:ph type="body" sz="quarter" idx="13"/>
          </p:nvPr>
        </p:nvSpPr>
        <p:spPr/>
        <p:txBody>
          <a:bodyPr/>
          <a:lstStyle/>
          <a:p>
            <a:r>
              <a:rPr lang="en-US" dirty="0" smtClean="0">
                <a:solidFill>
                  <a:srgbClr val="003366"/>
                </a:solidFill>
              </a:rPr>
              <a:t>User Navigation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32</a:t>
            </a:fld>
            <a:r>
              <a:rPr lang="en-AU" smtClean="0"/>
              <a:t> |</a:t>
            </a:r>
            <a:endParaRPr lang="en-AU" dirty="0"/>
          </a:p>
        </p:txBody>
      </p:sp>
      <p:pic>
        <p:nvPicPr>
          <p:cNvPr id="7" name="Picture 6" descr="WA-main-right-cli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040" y="401036"/>
            <a:ext cx="2882900" cy="5588000"/>
          </a:xfrm>
          <a:prstGeom prst="rect">
            <a:avLst/>
          </a:prstGeom>
        </p:spPr>
      </p:pic>
      <p:pic>
        <p:nvPicPr>
          <p:cNvPr id="9" name="Picture 8" descr="Apollo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9809" y="425117"/>
            <a:ext cx="1042131" cy="377685"/>
          </a:xfrm>
          <a:prstGeom prst="rect">
            <a:avLst/>
          </a:prstGeom>
        </p:spPr>
      </p:pic>
      <p:sp>
        <p:nvSpPr>
          <p:cNvPr id="11"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32</a:t>
            </a:fld>
            <a:endParaRPr lang="en-US">
              <a:solidFill>
                <a:srgbClr val="898989">
                  <a:alpha val="60000"/>
                </a:srgbClr>
              </a:solidFill>
              <a:latin typeface="Palatino Linotype"/>
            </a:endParaRPr>
          </a:p>
        </p:txBody>
      </p:sp>
      <p:sp>
        <p:nvSpPr>
          <p:cNvPr id="12"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214249"/>
            <a:ext cx="5334291" cy="4627019"/>
          </a:xfrm>
        </p:spPr>
        <p:txBody>
          <a:bodyPr>
            <a:normAutofit/>
          </a:bodyPr>
          <a:lstStyle/>
          <a:p>
            <a:r>
              <a:rPr lang="en-US" sz="2200" dirty="0"/>
              <a:t>Right-click menu:</a:t>
            </a:r>
          </a:p>
          <a:p>
            <a:pPr>
              <a:buFont typeface="Arial"/>
              <a:buChar char="•"/>
            </a:pPr>
            <a:r>
              <a:rPr lang="en-US" sz="2200" dirty="0" smtClean="0"/>
              <a:t>If </a:t>
            </a:r>
            <a:r>
              <a:rPr lang="en-US" sz="2200" dirty="0"/>
              <a:t>you select two gene models, you can join them </a:t>
            </a:r>
            <a:r>
              <a:rPr lang="en-US" sz="2200" dirty="0" smtClean="0"/>
              <a:t>using ‘Merge’, and you may also ‘Split’ a model.</a:t>
            </a:r>
            <a:endParaRPr lang="en-US" sz="2200" dirty="0"/>
          </a:p>
          <a:p>
            <a:pPr>
              <a:buFont typeface="Arial"/>
              <a:buChar char="•"/>
            </a:pPr>
            <a:r>
              <a:rPr lang="en-US" sz="2200" dirty="0"/>
              <a:t>You can select ‘Duplicate</a:t>
            </a:r>
            <a:r>
              <a:rPr lang="en-US" sz="2200" dirty="0" smtClean="0"/>
              <a:t>’, for example to annotate isoforms.</a:t>
            </a:r>
          </a:p>
          <a:p>
            <a:pPr>
              <a:buFont typeface="Arial"/>
              <a:buChar char="•"/>
            </a:pPr>
            <a:r>
              <a:rPr lang="en-US" sz="2200" dirty="0" smtClean="0"/>
              <a:t>Set translation start, annotate </a:t>
            </a:r>
            <a:r>
              <a:rPr lang="en-US" sz="2200" dirty="0" err="1" smtClean="0"/>
              <a:t>selenocysteine</a:t>
            </a:r>
            <a:r>
              <a:rPr lang="en-US" sz="2200" dirty="0" smtClean="0"/>
              <a:t>-containing proteins, match edges of annotation to those of evidence tracks.</a:t>
            </a:r>
            <a:endParaRPr lang="en-US" sz="2200" dirty="0"/>
          </a:p>
        </p:txBody>
      </p:sp>
      <p:sp>
        <p:nvSpPr>
          <p:cNvPr id="6" name="Text Placeholder 5"/>
          <p:cNvSpPr>
            <a:spLocks noGrp="1"/>
          </p:cNvSpPr>
          <p:nvPr>
            <p:ph type="body" sz="quarter" idx="13"/>
          </p:nvPr>
        </p:nvSpPr>
        <p:spPr/>
        <p:txBody>
          <a:bodyPr/>
          <a:lstStyle/>
          <a:p>
            <a:r>
              <a:rPr lang="en-US" dirty="0" smtClean="0">
                <a:solidFill>
                  <a:srgbClr val="003366"/>
                </a:solidFill>
              </a:rPr>
              <a:t>User Navigation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33</a:t>
            </a:fld>
            <a:r>
              <a:rPr lang="en-AU" smtClean="0"/>
              <a:t> |</a:t>
            </a:r>
            <a:endParaRPr lang="en-AU" dirty="0"/>
          </a:p>
        </p:txBody>
      </p:sp>
      <p:pic>
        <p:nvPicPr>
          <p:cNvPr id="7" name="Picture 6" descr="WA-main-right-click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040" y="401036"/>
            <a:ext cx="2882900" cy="5588000"/>
          </a:xfrm>
          <a:prstGeom prst="rect">
            <a:avLst/>
          </a:prstGeom>
        </p:spPr>
      </p:pic>
      <p:pic>
        <p:nvPicPr>
          <p:cNvPr id="9" name="Picture 8" descr="Apollo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9809" y="425117"/>
            <a:ext cx="1042131" cy="377685"/>
          </a:xfrm>
          <a:prstGeom prst="rect">
            <a:avLst/>
          </a:prstGeom>
        </p:spPr>
      </p:pic>
      <p:sp>
        <p:nvSpPr>
          <p:cNvPr id="10"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33</a:t>
            </a:fld>
            <a:endParaRPr lang="en-US">
              <a:solidFill>
                <a:srgbClr val="898989">
                  <a:alpha val="60000"/>
                </a:srgbClr>
              </a:solidFill>
              <a:latin typeface="Palatino Linotype"/>
            </a:endParaRPr>
          </a:p>
        </p:txBody>
      </p:sp>
      <p:sp>
        <p:nvSpPr>
          <p:cNvPr id="11"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extLst>
      <p:ext uri="{BB962C8B-B14F-4D97-AF65-F5344CB8AC3E}">
        <p14:creationId xmlns:p14="http://schemas.microsoft.com/office/powerpoint/2010/main" val="15868406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82625" y="260350"/>
            <a:ext cx="7781925" cy="931619"/>
          </a:xfrm>
        </p:spPr>
        <p:txBody>
          <a:bodyPr/>
          <a:lstStyle/>
          <a:p>
            <a:r>
              <a:rPr lang="en-US" dirty="0" smtClean="0"/>
              <a:t>User Navigation</a:t>
            </a:r>
            <a:endParaRPr lang="en-US" dirty="0"/>
          </a:p>
        </p:txBody>
      </p:sp>
      <p:sp>
        <p:nvSpPr>
          <p:cNvPr id="11" name="Slide Number Placeholder 10"/>
          <p:cNvSpPr>
            <a:spLocks noGrp="1"/>
          </p:cNvSpPr>
          <p:nvPr>
            <p:ph type="sldNum" sz="quarter" idx="11"/>
          </p:nvPr>
        </p:nvSpPr>
        <p:spPr/>
        <p:txBody>
          <a:bodyPr/>
          <a:lstStyle/>
          <a:p>
            <a:pPr algn="r"/>
            <a:fld id="{829F2198-332C-C14D-9D43-AA1BE21296F4}" type="slidenum">
              <a:rPr lang="en-US" smtClean="0">
                <a:solidFill>
                  <a:prstClr val="white">
                    <a:alpha val="60000"/>
                  </a:prstClr>
                </a:solidFill>
                <a:latin typeface="Palatino Linotype"/>
              </a:rPr>
              <a:pPr algn="r"/>
              <a:t>34</a:t>
            </a:fld>
            <a:endParaRPr lang="en-US" dirty="0">
              <a:solidFill>
                <a:prstClr val="white">
                  <a:alpha val="60000"/>
                </a:prstClr>
              </a:solidFill>
              <a:latin typeface="Palatino Linotype"/>
            </a:endParaRPr>
          </a:p>
        </p:txBody>
      </p:sp>
      <p:sp>
        <p:nvSpPr>
          <p:cNvPr id="10" name="Content Placeholder 2"/>
          <p:cNvSpPr txBox="1">
            <a:spLocks/>
          </p:cNvSpPr>
          <p:nvPr/>
        </p:nvSpPr>
        <p:spPr>
          <a:xfrm>
            <a:off x="46180" y="1044231"/>
            <a:ext cx="9051636"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ctr">
              <a:buNone/>
            </a:pPr>
            <a:r>
              <a:rPr lang="en-US" sz="1900" dirty="0" smtClean="0">
                <a:solidFill>
                  <a:srgbClr val="003366"/>
                </a:solidFill>
                <a:effectLst/>
                <a:latin typeface="Arial"/>
                <a:cs typeface="Arial"/>
              </a:rPr>
              <a:t>Annotations, annotation edits, and </a:t>
            </a:r>
            <a:r>
              <a:rPr lang="en-US" sz="1900" b="1" dirty="0" smtClean="0">
                <a:solidFill>
                  <a:srgbClr val="003366"/>
                </a:solidFill>
                <a:effectLst/>
                <a:latin typeface="Arial"/>
                <a:cs typeface="Arial"/>
              </a:rPr>
              <a:t>History:</a:t>
            </a:r>
            <a:r>
              <a:rPr lang="en-US" sz="1900" dirty="0" smtClean="0">
                <a:solidFill>
                  <a:srgbClr val="003366"/>
                </a:solidFill>
                <a:effectLst/>
                <a:latin typeface="Arial"/>
                <a:cs typeface="Arial"/>
              </a:rPr>
              <a:t> stored in a centralized database.</a:t>
            </a:r>
            <a:endParaRPr lang="en-US" sz="1900" dirty="0">
              <a:solidFill>
                <a:srgbClr val="003366"/>
              </a:solidFill>
              <a:effectLst/>
              <a:latin typeface="Arial"/>
              <a:cs typeface="Arial"/>
            </a:endParaRPr>
          </a:p>
        </p:txBody>
      </p:sp>
      <p:sp>
        <p:nvSpPr>
          <p:cNvPr id="12"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2" name="Picture 1" descr="WA-history 2Screen shot 2014-06-10 at 12.51.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3795460"/>
            <a:ext cx="7559610" cy="2228500"/>
          </a:xfrm>
          <a:prstGeom prst="rect">
            <a:avLst/>
          </a:prstGeom>
        </p:spPr>
      </p:pic>
      <p:pic>
        <p:nvPicPr>
          <p:cNvPr id="3" name="Picture 2" descr="WA-history 1Screen shot 2014-06-10 at 12.51.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25" y="1441215"/>
            <a:ext cx="7559610" cy="2194108"/>
          </a:xfrm>
          <a:prstGeom prst="rect">
            <a:avLst/>
          </a:prstGeom>
        </p:spPr>
      </p:pic>
      <p:pic>
        <p:nvPicPr>
          <p:cNvPr id="13" name="Picture 12" descr="Apollo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00104" y="3674167"/>
            <a:ext cx="1042131" cy="377685"/>
          </a:xfrm>
          <a:prstGeom prst="rect">
            <a:avLst/>
          </a:prstGeom>
        </p:spPr>
      </p:pic>
      <p:sp>
        <p:nvSpPr>
          <p:cNvPr id="14" name="Slide Number Placeholder 11"/>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34</a:t>
            </a:fld>
            <a:endParaRPr lang="en-US">
              <a:solidFill>
                <a:srgbClr val="898989">
                  <a:alpha val="60000"/>
                </a:srgbClr>
              </a:solidFill>
              <a:latin typeface="Palatino Linotype"/>
            </a:endParaRPr>
          </a:p>
        </p:txBody>
      </p:sp>
    </p:spTree>
    <p:extLst>
      <p:ext uri="{BB962C8B-B14F-4D97-AF65-F5344CB8AC3E}">
        <p14:creationId xmlns:p14="http://schemas.microsoft.com/office/powerpoint/2010/main" val="253995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799534" y="4819595"/>
            <a:ext cx="5020616" cy="1403218"/>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itle 1"/>
          <p:cNvSpPr>
            <a:spLocks noGrp="1"/>
          </p:cNvSpPr>
          <p:nvPr>
            <p:ph type="title"/>
          </p:nvPr>
        </p:nvSpPr>
        <p:spPr>
          <a:xfrm>
            <a:off x="682625" y="260350"/>
            <a:ext cx="7781925" cy="909339"/>
          </a:xfrm>
        </p:spPr>
        <p:txBody>
          <a:bodyPr/>
          <a:lstStyle/>
          <a:p>
            <a:r>
              <a:rPr lang="en-US" dirty="0" smtClean="0"/>
              <a:t>User Navigation</a:t>
            </a:r>
            <a:endParaRPr lang="en-US" dirty="0"/>
          </a:p>
        </p:txBody>
      </p:sp>
      <p:sp>
        <p:nvSpPr>
          <p:cNvPr id="13" name="Slide Number Placeholder 12"/>
          <p:cNvSpPr>
            <a:spLocks noGrp="1"/>
          </p:cNvSpPr>
          <p:nvPr>
            <p:ph type="sldNum" sz="quarter" idx="11"/>
          </p:nvPr>
        </p:nvSpPr>
        <p:spPr/>
        <p:txBody>
          <a:bodyPr/>
          <a:lstStyle/>
          <a:p>
            <a:pPr algn="r"/>
            <a:fld id="{829F2198-332C-C14D-9D43-AA1BE21296F4}" type="slidenum">
              <a:rPr lang="en-US" smtClean="0">
                <a:solidFill>
                  <a:prstClr val="white">
                    <a:alpha val="60000"/>
                  </a:prstClr>
                </a:solidFill>
                <a:latin typeface="Palatino Linotype"/>
              </a:rPr>
              <a:pPr algn="r"/>
              <a:t>35</a:t>
            </a:fld>
            <a:endParaRPr lang="en-US">
              <a:solidFill>
                <a:prstClr val="white">
                  <a:alpha val="60000"/>
                </a:prstClr>
              </a:solidFill>
              <a:latin typeface="Palatino Linotype"/>
            </a:endParaRPr>
          </a:p>
        </p:txBody>
      </p:sp>
      <p:sp>
        <p:nvSpPr>
          <p:cNvPr id="10" name="Content Placeholder 2"/>
          <p:cNvSpPr txBox="1">
            <a:spLocks/>
          </p:cNvSpPr>
          <p:nvPr/>
        </p:nvSpPr>
        <p:spPr>
          <a:xfrm>
            <a:off x="531699" y="985155"/>
            <a:ext cx="8185729"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ctr">
              <a:buNone/>
            </a:pPr>
            <a:r>
              <a:rPr lang="en-US" sz="2200" dirty="0" smtClean="0">
                <a:solidFill>
                  <a:srgbClr val="003366"/>
                </a:solidFill>
                <a:effectLst/>
                <a:latin typeface="Arial"/>
                <a:cs typeface="Arial"/>
              </a:rPr>
              <a:t>The Annotation Information Editor</a:t>
            </a:r>
            <a:endParaRPr lang="en-US" sz="2200" dirty="0">
              <a:solidFill>
                <a:srgbClr val="003366"/>
              </a:solidFill>
              <a:effectLst/>
              <a:latin typeface="Arial"/>
              <a:cs typeface="Aria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0663" y="1431922"/>
            <a:ext cx="7224678" cy="3685860"/>
          </a:xfrm>
          <a:prstGeom prst="rect">
            <a:avLst/>
          </a:prstGeom>
        </p:spPr>
      </p:pic>
      <p:sp>
        <p:nvSpPr>
          <p:cNvPr id="8"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11" name="Picture 10" descr="Apollo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57" y="5574243"/>
            <a:ext cx="1042131" cy="377685"/>
          </a:xfrm>
          <a:prstGeom prst="rect">
            <a:avLst/>
          </a:prstGeom>
        </p:spPr>
      </p:pic>
      <p:sp>
        <p:nvSpPr>
          <p:cNvPr id="14" name="Rectangle 13"/>
          <p:cNvSpPr/>
          <p:nvPr/>
        </p:nvSpPr>
        <p:spPr>
          <a:xfrm>
            <a:off x="3767692" y="5056504"/>
            <a:ext cx="4572000" cy="1200329"/>
          </a:xfrm>
          <a:prstGeom prst="rect">
            <a:avLst/>
          </a:prstGeom>
        </p:spPr>
        <p:txBody>
          <a:bodyPr>
            <a:spAutoFit/>
          </a:bodyPr>
          <a:lstStyle/>
          <a:p>
            <a:r>
              <a:rPr lang="en-US" dirty="0" err="1" smtClean="0">
                <a:solidFill>
                  <a:srgbClr val="003366"/>
                </a:solidFill>
              </a:rPr>
              <a:t>DBXRefs</a:t>
            </a:r>
            <a:r>
              <a:rPr lang="en-US" dirty="0" smtClean="0">
                <a:solidFill>
                  <a:srgbClr val="003366"/>
                </a:solidFill>
              </a:rPr>
              <a:t> are database </a:t>
            </a:r>
            <a:r>
              <a:rPr lang="en-US" dirty="0" err="1" smtClean="0">
                <a:solidFill>
                  <a:srgbClr val="003366"/>
                </a:solidFill>
              </a:rPr>
              <a:t>crossreferences</a:t>
            </a:r>
            <a:r>
              <a:rPr lang="en-US" dirty="0" smtClean="0">
                <a:solidFill>
                  <a:srgbClr val="003366"/>
                </a:solidFill>
              </a:rPr>
              <a:t>: </a:t>
            </a:r>
            <a:r>
              <a:rPr lang="en-US" dirty="0">
                <a:solidFill>
                  <a:srgbClr val="003366"/>
                </a:solidFill>
              </a:rPr>
              <a:t>if you have reason to believe that this gene is linked to a gene in a public database (</a:t>
            </a:r>
            <a:r>
              <a:rPr lang="en-US" dirty="0" smtClean="0">
                <a:solidFill>
                  <a:srgbClr val="003366"/>
                </a:solidFill>
              </a:rPr>
              <a:t>including your </a:t>
            </a:r>
            <a:r>
              <a:rPr lang="en-US" dirty="0">
                <a:solidFill>
                  <a:srgbClr val="003366"/>
                </a:solidFill>
              </a:rPr>
              <a:t>own), then add it here.</a:t>
            </a:r>
          </a:p>
        </p:txBody>
      </p:sp>
      <p:grpSp>
        <p:nvGrpSpPr>
          <p:cNvPr id="15" name="Group 14"/>
          <p:cNvGrpSpPr/>
          <p:nvPr/>
        </p:nvGrpSpPr>
        <p:grpSpPr>
          <a:xfrm>
            <a:off x="8117192" y="4911733"/>
            <a:ext cx="757634" cy="1146561"/>
            <a:chOff x="5486400" y="762000"/>
            <a:chExt cx="1143000" cy="1723158"/>
          </a:xfrm>
        </p:grpSpPr>
        <p:pic>
          <p:nvPicPr>
            <p:cNvPr id="16" name="Picture 15" descr="superdot.png"/>
            <p:cNvPicPr>
              <a:picLocks noChangeAspect="1"/>
            </p:cNvPicPr>
            <p:nvPr/>
          </p:nvPicPr>
          <p:blipFill>
            <a:blip r:embed="rId5" cstate="print"/>
            <a:stretch>
              <a:fillRect/>
            </a:stretch>
          </p:blipFill>
          <p:spPr>
            <a:xfrm flipH="1">
              <a:off x="5486400" y="762000"/>
              <a:ext cx="1143000" cy="1723158"/>
            </a:xfrm>
            <a:prstGeom prst="rect">
              <a:avLst/>
            </a:prstGeom>
          </p:spPr>
        </p:pic>
        <p:sp>
          <p:nvSpPr>
            <p:cNvPr id="17" name="Freeform 16"/>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807051" y="824415"/>
              <a:ext cx="647148"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Freeform 24"/>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Slide Number Placeholder 11"/>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35</a:t>
            </a:fld>
            <a:endParaRPr lang="en-US">
              <a:solidFill>
                <a:srgbClr val="898989">
                  <a:alpha val="60000"/>
                </a:srgbClr>
              </a:solidFill>
              <a:latin typeface="Palatino Linotype"/>
            </a:endParaRPr>
          </a:p>
        </p:txBody>
      </p:sp>
    </p:spTree>
    <p:extLst>
      <p:ext uri="{BB962C8B-B14F-4D97-AF65-F5344CB8AC3E}">
        <p14:creationId xmlns:p14="http://schemas.microsoft.com/office/powerpoint/2010/main" val="398419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82625" y="260350"/>
            <a:ext cx="7781925" cy="1020738"/>
          </a:xfrm>
        </p:spPr>
        <p:txBody>
          <a:bodyPr/>
          <a:lstStyle/>
          <a:p>
            <a:r>
              <a:rPr lang="en-US" dirty="0" smtClean="0"/>
              <a:t>User Navigation</a:t>
            </a:r>
            <a:endParaRPr lang="en-US" dirty="0"/>
          </a:p>
        </p:txBody>
      </p:sp>
      <p:sp>
        <p:nvSpPr>
          <p:cNvPr id="13" name="Slide Number Placeholder 12"/>
          <p:cNvSpPr>
            <a:spLocks noGrp="1"/>
          </p:cNvSpPr>
          <p:nvPr>
            <p:ph type="sldNum" sz="quarter" idx="11"/>
          </p:nvPr>
        </p:nvSpPr>
        <p:spPr/>
        <p:txBody>
          <a:bodyPr/>
          <a:lstStyle/>
          <a:p>
            <a:pPr algn="r"/>
            <a:fld id="{829F2198-332C-C14D-9D43-AA1BE21296F4}" type="slidenum">
              <a:rPr lang="en-US" smtClean="0">
                <a:solidFill>
                  <a:prstClr val="white">
                    <a:alpha val="60000"/>
                  </a:prstClr>
                </a:solidFill>
                <a:latin typeface="Palatino Linotype"/>
              </a:rPr>
              <a:pPr algn="r"/>
              <a:t>36</a:t>
            </a:fld>
            <a:endParaRPr lang="en-US">
              <a:solidFill>
                <a:prstClr val="white">
                  <a:alpha val="60000"/>
                </a:prstClr>
              </a:solidFill>
              <a:latin typeface="Palatino Linotype"/>
            </a:endParaRPr>
          </a:p>
        </p:txBody>
      </p:sp>
      <p:sp>
        <p:nvSpPr>
          <p:cNvPr id="10" name="Content Placeholder 2"/>
          <p:cNvSpPr txBox="1">
            <a:spLocks/>
          </p:cNvSpPr>
          <p:nvPr/>
        </p:nvSpPr>
        <p:spPr>
          <a:xfrm>
            <a:off x="582400" y="1140439"/>
            <a:ext cx="8185729"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ctr">
              <a:buNone/>
            </a:pPr>
            <a:r>
              <a:rPr lang="en-US" sz="2200" dirty="0" smtClean="0">
                <a:solidFill>
                  <a:srgbClr val="003366"/>
                </a:solidFill>
                <a:effectLst/>
                <a:latin typeface="Arial"/>
                <a:cs typeface="Arial"/>
              </a:rPr>
              <a:t>The Annotation Information Editor</a:t>
            </a:r>
            <a:endParaRPr lang="en-US" sz="2200" dirty="0">
              <a:solidFill>
                <a:srgbClr val="003366"/>
              </a:solidFill>
              <a:effectLst/>
              <a:latin typeface="Arial"/>
              <a:cs typeface="Arial"/>
            </a:endParaRPr>
          </a:p>
        </p:txBody>
      </p:sp>
      <p:sp>
        <p:nvSpPr>
          <p:cNvPr id="8"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11" name="Picture 10" descr="Apollo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pic>
        <p:nvPicPr>
          <p:cNvPr id="4" name="Picture 3" descr="WA-AIE1 screenshot 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893" y="1753469"/>
            <a:ext cx="3393412" cy="3226066"/>
          </a:xfrm>
          <a:prstGeom prst="rect">
            <a:avLst/>
          </a:prstGeom>
        </p:spPr>
      </p:pic>
      <p:sp>
        <p:nvSpPr>
          <p:cNvPr id="15" name="Rectangle 14"/>
          <p:cNvSpPr/>
          <p:nvPr/>
        </p:nvSpPr>
        <p:spPr>
          <a:xfrm>
            <a:off x="4641586" y="2543392"/>
            <a:ext cx="4242424" cy="1631216"/>
          </a:xfrm>
          <a:prstGeom prst="rect">
            <a:avLst/>
          </a:prstGeom>
        </p:spPr>
        <p:txBody>
          <a:bodyPr wrap="square">
            <a:spAutoFit/>
          </a:bodyPr>
          <a:lstStyle/>
          <a:p>
            <a:pPr marL="285750" indent="-285750">
              <a:buFont typeface="Arial"/>
              <a:buChar char="•"/>
            </a:pPr>
            <a:r>
              <a:rPr lang="en-US" sz="2000" dirty="0" smtClean="0">
                <a:solidFill>
                  <a:srgbClr val="003366"/>
                </a:solidFill>
              </a:rPr>
              <a:t>Add PubMed IDs</a:t>
            </a:r>
          </a:p>
          <a:p>
            <a:pPr marL="285750" indent="-285750">
              <a:buFont typeface="Arial"/>
              <a:buChar char="•"/>
            </a:pPr>
            <a:r>
              <a:rPr lang="en-US" sz="2000" dirty="0" smtClean="0">
                <a:solidFill>
                  <a:srgbClr val="003366"/>
                </a:solidFill>
              </a:rPr>
              <a:t>Include GO terms as appropriate from any of the three ontologies</a:t>
            </a:r>
          </a:p>
          <a:p>
            <a:pPr marL="285750" indent="-285750">
              <a:buFont typeface="Arial"/>
              <a:buChar char="•"/>
            </a:pPr>
            <a:r>
              <a:rPr lang="en-US" sz="2000" dirty="0" smtClean="0">
                <a:solidFill>
                  <a:srgbClr val="003366"/>
                </a:solidFill>
              </a:rPr>
              <a:t>Write comments stating how you have validated each model.</a:t>
            </a:r>
          </a:p>
        </p:txBody>
      </p:sp>
      <p:sp>
        <p:nvSpPr>
          <p:cNvPr id="16" name="Slide Number Placeholder 11"/>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36</a:t>
            </a:fld>
            <a:endParaRPr lang="en-US">
              <a:solidFill>
                <a:srgbClr val="898989">
                  <a:alpha val="60000"/>
                </a:srgbClr>
              </a:solidFill>
              <a:latin typeface="Palatino Linotype"/>
            </a:endParaRPr>
          </a:p>
        </p:txBody>
      </p:sp>
    </p:spTree>
    <p:extLst>
      <p:ext uri="{BB962C8B-B14F-4D97-AF65-F5344CB8AC3E}">
        <p14:creationId xmlns:p14="http://schemas.microsoft.com/office/powerpoint/2010/main" val="18995479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2505" y="4779016"/>
            <a:ext cx="3693638" cy="125234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Text Placeholder 5"/>
          <p:cNvSpPr>
            <a:spLocks noGrp="1"/>
          </p:cNvSpPr>
          <p:nvPr>
            <p:ph type="body" sz="quarter" idx="13"/>
          </p:nvPr>
        </p:nvSpPr>
        <p:spPr/>
        <p:txBody>
          <a:bodyPr/>
          <a:lstStyle/>
          <a:p>
            <a:r>
              <a:rPr lang="en-US" dirty="0" smtClean="0">
                <a:solidFill>
                  <a:srgbClr val="003366"/>
                </a:solidFill>
              </a:rPr>
              <a:t>User Navigation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37</a:t>
            </a:fld>
            <a:r>
              <a:rPr lang="en-AU" smtClean="0"/>
              <a:t> |</a:t>
            </a:r>
            <a:endParaRPr lang="en-AU" dirty="0"/>
          </a:p>
        </p:txBody>
      </p:sp>
      <p:sp>
        <p:nvSpPr>
          <p:cNvPr id="9" name="Content Placeholder 8"/>
          <p:cNvSpPr>
            <a:spLocks noGrp="1"/>
          </p:cNvSpPr>
          <p:nvPr>
            <p:ph idx="1"/>
          </p:nvPr>
        </p:nvSpPr>
        <p:spPr>
          <a:xfrm>
            <a:off x="304801" y="958032"/>
            <a:ext cx="4929706" cy="4411400"/>
          </a:xfrm>
        </p:spPr>
        <p:txBody>
          <a:bodyPr>
            <a:normAutofit/>
          </a:bodyPr>
          <a:lstStyle/>
          <a:p>
            <a:pPr>
              <a:buFont typeface="Arial"/>
              <a:buChar char="•"/>
            </a:pPr>
            <a:r>
              <a:rPr lang="en-US" sz="2200" dirty="0" smtClean="0"/>
              <a:t>‘Zoom to base level’</a:t>
            </a:r>
            <a:r>
              <a:rPr lang="en-US" sz="2200" dirty="0"/>
              <a:t> </a:t>
            </a:r>
            <a:r>
              <a:rPr lang="en-US" sz="2200" dirty="0" smtClean="0"/>
              <a:t>option reveals the DNA Track.</a:t>
            </a:r>
          </a:p>
          <a:p>
            <a:pPr>
              <a:buFont typeface="Arial"/>
              <a:buChar char="•"/>
            </a:pPr>
            <a:r>
              <a:rPr lang="en-US" sz="2200" dirty="0" smtClean="0"/>
              <a:t>Change color of exons by CDS from the ‘View’ menu.</a:t>
            </a:r>
          </a:p>
          <a:p>
            <a:pPr>
              <a:buFont typeface="Arial"/>
              <a:buChar char="•"/>
            </a:pPr>
            <a:r>
              <a:rPr lang="en-US" sz="2200" dirty="0" smtClean="0"/>
              <a:t>The reference </a:t>
            </a:r>
            <a:r>
              <a:rPr lang="en-US" sz="2200" dirty="0"/>
              <a:t>DNA sequence </a:t>
            </a:r>
            <a:r>
              <a:rPr lang="en-US" sz="2200" dirty="0" smtClean="0"/>
              <a:t>is visible in </a:t>
            </a:r>
            <a:r>
              <a:rPr lang="en-US" sz="2200" dirty="0"/>
              <a:t>both directions </a:t>
            </a:r>
            <a:r>
              <a:rPr lang="en-US" sz="2200" dirty="0" smtClean="0"/>
              <a:t>as are the </a:t>
            </a:r>
            <a:r>
              <a:rPr lang="en-US" sz="2200" dirty="0"/>
              <a:t>protein translations in all six frames. You can </a:t>
            </a:r>
            <a:r>
              <a:rPr lang="en-US" sz="2200" dirty="0" smtClean="0"/>
              <a:t>toggle </a:t>
            </a:r>
            <a:r>
              <a:rPr lang="en-US" sz="2200" dirty="0"/>
              <a:t>either direction to display only 3 frames. </a:t>
            </a:r>
          </a:p>
        </p:txBody>
      </p:sp>
      <p:pic>
        <p:nvPicPr>
          <p:cNvPr id="2" name="Picture 1" descr="WA-DNA Tr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506" y="423316"/>
            <a:ext cx="3585857" cy="1731869"/>
          </a:xfrm>
          <a:prstGeom prst="rect">
            <a:avLst/>
          </a:prstGeom>
        </p:spPr>
      </p:pic>
      <p:pic>
        <p:nvPicPr>
          <p:cNvPr id="5" name="Picture 4" descr="WA-DNA track- colo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506" y="2473058"/>
            <a:ext cx="3637514" cy="1785076"/>
          </a:xfrm>
          <a:prstGeom prst="rect">
            <a:avLst/>
          </a:prstGeom>
        </p:spPr>
      </p:pic>
      <p:pic>
        <p:nvPicPr>
          <p:cNvPr id="7" name="Picture 6" descr="WA-DNA track- colored togg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507" y="4534560"/>
            <a:ext cx="3637514" cy="1496803"/>
          </a:xfrm>
          <a:prstGeom prst="rect">
            <a:avLst/>
          </a:prstGeom>
        </p:spPr>
      </p:pic>
      <p:cxnSp>
        <p:nvCxnSpPr>
          <p:cNvPr id="13" name="Straight Arrow Connector 12"/>
          <p:cNvCxnSpPr/>
          <p:nvPr/>
        </p:nvCxnSpPr>
        <p:spPr>
          <a:xfrm flipV="1">
            <a:off x="4255873" y="1403629"/>
            <a:ext cx="1726860" cy="178237"/>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255873" y="2305959"/>
            <a:ext cx="1860552" cy="1013731"/>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255873" y="4258134"/>
            <a:ext cx="978633" cy="1222696"/>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62505" y="5046266"/>
            <a:ext cx="2936047" cy="646331"/>
          </a:xfrm>
          <a:prstGeom prst="rect">
            <a:avLst/>
          </a:prstGeom>
        </p:spPr>
        <p:txBody>
          <a:bodyPr wrap="square">
            <a:spAutoFit/>
          </a:bodyPr>
          <a:lstStyle/>
          <a:p>
            <a:r>
              <a:rPr lang="en-US" dirty="0">
                <a:solidFill>
                  <a:srgbClr val="003366"/>
                </a:solidFill>
              </a:rPr>
              <a:t>Z</a:t>
            </a:r>
            <a:r>
              <a:rPr lang="en-US" dirty="0" smtClean="0">
                <a:solidFill>
                  <a:srgbClr val="003366"/>
                </a:solidFill>
              </a:rPr>
              <a:t>oom </a:t>
            </a:r>
            <a:r>
              <a:rPr lang="en-US" dirty="0">
                <a:solidFill>
                  <a:srgbClr val="003366"/>
                </a:solidFill>
              </a:rPr>
              <a:t>in/out with keyboard: shift + arrow keys up/down</a:t>
            </a:r>
          </a:p>
        </p:txBody>
      </p:sp>
      <p:grpSp>
        <p:nvGrpSpPr>
          <p:cNvPr id="30" name="Group 29"/>
          <p:cNvGrpSpPr/>
          <p:nvPr/>
        </p:nvGrpSpPr>
        <p:grpSpPr>
          <a:xfrm>
            <a:off x="3487738" y="4884802"/>
            <a:ext cx="757634" cy="1146561"/>
            <a:chOff x="5486400" y="762000"/>
            <a:chExt cx="1143000" cy="1723158"/>
          </a:xfrm>
        </p:grpSpPr>
        <p:pic>
          <p:nvPicPr>
            <p:cNvPr id="31" name="Picture 30" descr="superdot.png"/>
            <p:cNvPicPr>
              <a:picLocks noChangeAspect="1"/>
            </p:cNvPicPr>
            <p:nvPr/>
          </p:nvPicPr>
          <p:blipFill>
            <a:blip r:embed="rId5" cstate="print"/>
            <a:stretch>
              <a:fillRect/>
            </a:stretch>
          </p:blipFill>
          <p:spPr>
            <a:xfrm flipH="1">
              <a:off x="5486400" y="762000"/>
              <a:ext cx="1143000" cy="1723158"/>
            </a:xfrm>
            <a:prstGeom prst="rect">
              <a:avLst/>
            </a:prstGeom>
          </p:spPr>
        </p:pic>
        <p:sp>
          <p:nvSpPr>
            <p:cNvPr id="32" name="Freeform 31"/>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5807051" y="824415"/>
              <a:ext cx="647148"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0" name="Freeform 39"/>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4" name="Picture 43" descr="ApolloLogo.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87295" y="2081863"/>
            <a:ext cx="1042131" cy="377685"/>
          </a:xfrm>
          <a:prstGeom prst="rect">
            <a:avLst/>
          </a:prstGeom>
        </p:spPr>
      </p:pic>
      <p:sp>
        <p:nvSpPr>
          <p:cNvPr id="46"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37</a:t>
            </a:fld>
            <a:endParaRPr lang="en-US">
              <a:solidFill>
                <a:srgbClr val="898989">
                  <a:alpha val="60000"/>
                </a:srgbClr>
              </a:solidFill>
              <a:latin typeface="Palatino Linotype"/>
            </a:endParaRPr>
          </a:p>
        </p:txBody>
      </p:sp>
      <p:sp>
        <p:nvSpPr>
          <p:cNvPr id="47"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2" name="TextBox 1"/>
          <p:cNvSpPr txBox="1"/>
          <p:nvPr/>
        </p:nvSpPr>
        <p:spPr>
          <a:xfrm>
            <a:off x="744360" y="3075057"/>
            <a:ext cx="7655280" cy="1231106"/>
          </a:xfrm>
          <a:prstGeom prst="rect">
            <a:avLst/>
          </a:prstGeom>
          <a:noFill/>
        </p:spPr>
        <p:txBody>
          <a:bodyPr wrap="square" rtlCol="0">
            <a:spAutoFit/>
          </a:bodyPr>
          <a:lstStyle/>
          <a:p>
            <a:pPr algn="ctr"/>
            <a:r>
              <a:rPr lang="en-US" sz="4000" dirty="0" smtClean="0">
                <a:solidFill>
                  <a:schemeClr val="bg1"/>
                </a:solidFill>
              </a:rPr>
              <a:t>Web Apollo </a:t>
            </a:r>
            <a:r>
              <a:rPr lang="en-US" sz="4000" dirty="0">
                <a:solidFill>
                  <a:schemeClr val="bg1"/>
                </a:solidFill>
              </a:rPr>
              <a:t>User </a:t>
            </a:r>
            <a:r>
              <a:rPr lang="en-US" sz="4000" dirty="0" smtClean="0">
                <a:solidFill>
                  <a:schemeClr val="bg1"/>
                </a:solidFill>
              </a:rPr>
              <a:t>Guide </a:t>
            </a:r>
            <a:br>
              <a:rPr lang="en-US" sz="4000" dirty="0" smtClean="0">
                <a:solidFill>
                  <a:schemeClr val="bg1"/>
                </a:solidFill>
              </a:rPr>
            </a:br>
            <a:r>
              <a:rPr lang="en-US" sz="2000" dirty="0" smtClean="0">
                <a:solidFill>
                  <a:schemeClr val="bg1"/>
                </a:solidFill>
              </a:rPr>
              <a:t>(Fragment)</a:t>
            </a:r>
            <a:r>
              <a:rPr lang="en-US" sz="2000" dirty="0">
                <a:solidFill>
                  <a:schemeClr val="bg1"/>
                </a:solidFill>
              </a:rPr>
              <a:t/>
            </a:r>
            <a:br>
              <a:rPr lang="en-US" sz="2000" dirty="0">
                <a:solidFill>
                  <a:schemeClr val="bg1"/>
                </a:solidFill>
              </a:rPr>
            </a:br>
            <a:r>
              <a:rPr lang="en-US" sz="1400" dirty="0">
                <a:solidFill>
                  <a:schemeClr val="bg1"/>
                </a:solidFill>
              </a:rPr>
              <a:t>http://</a:t>
            </a:r>
            <a:r>
              <a:rPr lang="en-US" sz="1400" dirty="0" err="1">
                <a:solidFill>
                  <a:schemeClr val="bg1"/>
                </a:solidFill>
              </a:rPr>
              <a:t>genomearchitect.org</a:t>
            </a:r>
            <a:r>
              <a:rPr lang="en-US" sz="1400" dirty="0">
                <a:solidFill>
                  <a:schemeClr val="bg1"/>
                </a:solidFill>
              </a:rPr>
              <a:t>/</a:t>
            </a:r>
            <a:r>
              <a:rPr lang="en-US" sz="1400" dirty="0" err="1">
                <a:solidFill>
                  <a:schemeClr val="bg1"/>
                </a:solidFill>
              </a:rPr>
              <a:t>web_apollo_user_guide</a:t>
            </a:r>
            <a:endParaRPr lang="en-US" sz="1400" dirty="0">
              <a:solidFill>
                <a:schemeClr val="bg1"/>
              </a:solidFill>
            </a:endParaRPr>
          </a:p>
        </p:txBody>
      </p:sp>
    </p:spTree>
    <p:extLst>
      <p:ext uri="{BB962C8B-B14F-4D97-AF65-F5344CB8AC3E}">
        <p14:creationId xmlns:p14="http://schemas.microsoft.com/office/powerpoint/2010/main" val="2427363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268413"/>
            <a:ext cx="8461375" cy="4594481"/>
          </a:xfrm>
        </p:spPr>
        <p:txBody>
          <a:bodyPr>
            <a:normAutofit/>
          </a:bodyPr>
          <a:lstStyle/>
          <a:p>
            <a:r>
              <a:rPr lang="en-US" dirty="0" smtClean="0"/>
              <a:t>In a “simple case” the predicted gene model is correct or nearly correct, and this model is supported by evidence that </a:t>
            </a:r>
            <a:r>
              <a:rPr lang="en-US" i="1" dirty="0" smtClean="0"/>
              <a:t>completely</a:t>
            </a:r>
            <a:r>
              <a:rPr lang="en-US" dirty="0" smtClean="0"/>
              <a:t> or </a:t>
            </a:r>
            <a:r>
              <a:rPr lang="en-US" i="1" dirty="0" smtClean="0"/>
              <a:t>mostly</a:t>
            </a:r>
            <a:r>
              <a:rPr lang="en-US" dirty="0" smtClean="0"/>
              <a:t> agrees with the prediction. </a:t>
            </a:r>
          </a:p>
          <a:p>
            <a:r>
              <a:rPr lang="en-US" dirty="0" smtClean="0"/>
              <a:t>Evidence that extends beyond the predicted model is assumed to be non-coding sequence. </a:t>
            </a:r>
          </a:p>
          <a:p>
            <a:endParaRPr lang="en-US" dirty="0" smtClean="0"/>
          </a:p>
          <a:p>
            <a:r>
              <a:rPr lang="en-US" dirty="0" smtClean="0"/>
              <a:t>The following sections describe simple modifications. </a:t>
            </a:r>
          </a:p>
          <a:p>
            <a:endParaRPr lang="en-US" dirty="0"/>
          </a:p>
        </p:txBody>
      </p:sp>
      <p:sp>
        <p:nvSpPr>
          <p:cNvPr id="6" name="Text Placeholder 5"/>
          <p:cNvSpPr>
            <a:spLocks noGrp="1"/>
          </p:cNvSpPr>
          <p:nvPr>
            <p:ph type="body" sz="quarter" idx="13"/>
          </p:nvPr>
        </p:nvSpPr>
        <p:spPr/>
        <p:txBody>
          <a:bodyPr/>
          <a:lstStyle/>
          <a:p>
            <a:r>
              <a:rPr lang="en-US" dirty="0" smtClean="0">
                <a:solidFill>
                  <a:srgbClr val="003366"/>
                </a:solidFill>
              </a:rPr>
              <a:t>Annotating Simple Cases</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39</a:t>
            </a:fld>
            <a:r>
              <a:rPr lang="en-AU" smtClean="0"/>
              <a:t> |</a:t>
            </a:r>
            <a:endParaRPr lang="en-AU"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39</a:t>
            </a:fld>
            <a:endParaRPr lang="en-US">
              <a:solidFill>
                <a:srgbClr val="898989">
                  <a:alpha val="60000"/>
                </a:srgbClr>
              </a:solidFill>
              <a:latin typeface="Palatino Linotype"/>
            </a:endParaRPr>
          </a:p>
        </p:txBody>
      </p:sp>
      <p:sp>
        <p:nvSpPr>
          <p:cNvPr id="8"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63663"/>
          </a:solidFill>
          <a:ln>
            <a:solidFill>
              <a:schemeClr val="accent6"/>
            </a:solidFill>
          </a:ln>
        </p:spPr>
        <p:txBody>
          <a:bodyPr/>
          <a:lstStyle/>
          <a:p>
            <a:pPr>
              <a:defRPr/>
            </a:pPr>
            <a:r>
              <a:rPr lang="en-US" sz="3200" dirty="0" smtClean="0">
                <a:solidFill>
                  <a:schemeClr val="bg1"/>
                </a:solidFill>
              </a:rPr>
              <a:t>Outline</a:t>
            </a:r>
            <a:endParaRPr lang="en-US" sz="3200" dirty="0">
              <a:solidFill>
                <a:schemeClr val="bg1"/>
              </a:solidFill>
            </a:endParaRPr>
          </a:p>
        </p:txBody>
      </p:sp>
      <p:sp>
        <p:nvSpPr>
          <p:cNvPr id="3" name="Content Placeholder 2"/>
          <p:cNvSpPr>
            <a:spLocks noGrp="1"/>
          </p:cNvSpPr>
          <p:nvPr>
            <p:ph idx="1"/>
          </p:nvPr>
        </p:nvSpPr>
        <p:spPr>
          <a:ln>
            <a:solidFill>
              <a:schemeClr val="accent6"/>
            </a:solidFill>
          </a:ln>
        </p:spPr>
        <p:txBody>
          <a:bodyPr vert="horz" wrap="square" lIns="91440" tIns="45720" rIns="91440" bIns="45720" numCol="1" anchor="t" anchorCtr="0" compatLnSpc="1">
            <a:prstTxWarp prst="textNoShape">
              <a:avLst/>
            </a:prstTxWarp>
          </a:bodyPr>
          <a:lstStyle/>
          <a:p>
            <a:pPr>
              <a:buFontTx/>
              <a:buChar char="•"/>
              <a:defRPr/>
            </a:pPr>
            <a:endParaRPr lang="en-US" dirty="0">
              <a:latin typeface="Arial" charset="0"/>
              <a:ea typeface="ＭＳ Ｐゴシック" charset="0"/>
              <a:cs typeface="ＭＳ Ｐゴシック" charset="0"/>
            </a:endParaRPr>
          </a:p>
          <a:p>
            <a:pPr>
              <a:buFontTx/>
              <a:buAutoNum type="arabicPeriod"/>
              <a:defRPr/>
            </a:pPr>
            <a:r>
              <a:rPr lang="en-US" b="1" dirty="0">
                <a:latin typeface="Arial" charset="0"/>
                <a:ea typeface="ＭＳ Ｐゴシック" charset="0"/>
                <a:cs typeface="ＭＳ Ｐゴシック" charset="0"/>
              </a:rPr>
              <a:t>What is Web Apollo?:</a:t>
            </a:r>
          </a:p>
          <a:p>
            <a:pPr lvl="2">
              <a:buFont typeface="Arial" charset="0"/>
              <a:buChar char="•"/>
              <a:defRPr/>
            </a:pPr>
            <a:r>
              <a:rPr lang="en-US" dirty="0">
                <a:latin typeface="Arial" charset="0"/>
                <a:ea typeface="ＭＳ Ｐゴシック" charset="0"/>
              </a:rPr>
              <a:t>Definition &amp; working concept.</a:t>
            </a:r>
          </a:p>
          <a:p>
            <a:pPr lvl="2">
              <a:buFont typeface="Arial" charset="0"/>
              <a:buChar char="•"/>
              <a:defRPr/>
            </a:pPr>
            <a:endParaRPr lang="en-US" dirty="0">
              <a:latin typeface="Arial" charset="0"/>
              <a:ea typeface="ＭＳ Ｐゴシック" charset="0"/>
            </a:endParaRPr>
          </a:p>
          <a:p>
            <a:pPr>
              <a:buFontTx/>
              <a:buAutoNum type="arabicPeriod"/>
              <a:defRPr/>
            </a:pPr>
            <a:r>
              <a:rPr lang="en-US" b="1" dirty="0" smtClean="0">
                <a:latin typeface="Arial" charset="0"/>
                <a:ea typeface="ＭＳ Ｐゴシック" charset="0"/>
                <a:cs typeface="ＭＳ Ｐゴシック" charset="0"/>
              </a:rPr>
              <a:t>Our Experience With Community Based Curation.</a:t>
            </a:r>
          </a:p>
          <a:p>
            <a:pPr>
              <a:buFontTx/>
              <a:buAutoNum type="arabicPeriod"/>
              <a:defRPr/>
            </a:pPr>
            <a:endParaRPr lang="en-US" dirty="0">
              <a:latin typeface="Arial" charset="0"/>
              <a:ea typeface="ＭＳ Ｐゴシック" charset="0"/>
            </a:endParaRPr>
          </a:p>
          <a:p>
            <a:pPr>
              <a:buFontTx/>
              <a:buAutoNum type="arabicPeriod"/>
              <a:defRPr/>
            </a:pPr>
            <a:r>
              <a:rPr lang="en-US" b="1" dirty="0" smtClean="0">
                <a:latin typeface="Arial" charset="0"/>
                <a:ea typeface="ＭＳ Ｐゴシック" charset="0"/>
                <a:cs typeface="ＭＳ Ｐゴシック" charset="0"/>
              </a:rPr>
              <a:t>The Thought Process Behind Manual Annotation.</a:t>
            </a:r>
            <a:endParaRPr lang="en-US" dirty="0">
              <a:latin typeface="Arial" charset="0"/>
              <a:ea typeface="ＭＳ Ｐゴシック" charset="0"/>
              <a:cs typeface="ＭＳ Ｐゴシック" charset="0"/>
            </a:endParaRPr>
          </a:p>
          <a:p>
            <a:pPr>
              <a:buFontTx/>
              <a:buAutoNum type="arabicPeriod"/>
              <a:defRPr/>
            </a:pPr>
            <a:endParaRPr lang="en-US" b="1" dirty="0" smtClean="0">
              <a:latin typeface="Arial" charset="0"/>
              <a:ea typeface="ＭＳ Ｐゴシック" charset="0"/>
              <a:cs typeface="ＭＳ Ｐゴシック" charset="0"/>
            </a:endParaRPr>
          </a:p>
          <a:p>
            <a:pPr>
              <a:buFontTx/>
              <a:buAutoNum type="arabicPeriod"/>
              <a:defRPr/>
            </a:pPr>
            <a:r>
              <a:rPr lang="en-US" b="1" dirty="0" smtClean="0">
                <a:latin typeface="Arial" charset="0"/>
                <a:ea typeface="ＭＳ Ｐゴシック" charset="0"/>
                <a:cs typeface="ＭＳ Ｐゴシック" charset="0"/>
              </a:rPr>
              <a:t>Becoming Acquainted With Web Apollo.</a:t>
            </a:r>
          </a:p>
          <a:p>
            <a:pPr>
              <a:buFontTx/>
              <a:buAutoNum type="arabicPeriod"/>
              <a:defRPr/>
            </a:pPr>
            <a:endParaRPr lang="en-US" b="1" dirty="0">
              <a:latin typeface="Arial" charset="0"/>
              <a:ea typeface="ＭＳ Ｐゴシック" charset="0"/>
              <a:cs typeface="ＭＳ Ｐゴシック" charset="0"/>
            </a:endParaRPr>
          </a:p>
          <a:p>
            <a:pPr>
              <a:buFontTx/>
              <a:buAutoNum type="arabicPeriod"/>
              <a:defRPr/>
            </a:pPr>
            <a:r>
              <a:rPr lang="en-US" b="1" dirty="0" smtClean="0">
                <a:latin typeface="Arial" charset="0"/>
                <a:ea typeface="ＭＳ Ｐゴシック" charset="0"/>
                <a:cs typeface="ＭＳ Ｐゴシック" charset="0"/>
              </a:rPr>
              <a:t>Demonstration and Exercises.</a:t>
            </a:r>
            <a:endParaRPr lang="en-US" b="1" dirty="0">
              <a:latin typeface="Arial" charset="0"/>
              <a:ea typeface="ＭＳ Ｐゴシック" charset="0"/>
              <a:cs typeface="ＭＳ Ｐゴシック" charset="0"/>
            </a:endParaRPr>
          </a:p>
        </p:txBody>
      </p:sp>
      <p:sp>
        <p:nvSpPr>
          <p:cNvPr id="4" name="Text Placeholder 3"/>
          <p:cNvSpPr>
            <a:spLocks noGrp="1"/>
          </p:cNvSpPr>
          <p:nvPr>
            <p:ph type="body" sz="half" idx="2"/>
          </p:nvPr>
        </p:nvSpPr>
        <p:spPr>
          <a:ln>
            <a:solidFill>
              <a:schemeClr val="accent6"/>
            </a:solidFill>
          </a:ln>
        </p:spPr>
        <p:txBody>
          <a:bodyPr/>
          <a:lstStyle/>
          <a:p>
            <a:pPr>
              <a:defRPr/>
            </a:pPr>
            <a:r>
              <a:rPr lang="en-US" sz="2400" dirty="0"/>
              <a:t>An introduction to Web Apollo.</a:t>
            </a:r>
            <a:br>
              <a:rPr lang="en-US" sz="2400" dirty="0"/>
            </a:br>
            <a:r>
              <a:rPr lang="en-US" sz="2000" i="1" dirty="0" smtClean="0"/>
              <a:t>Manual Annotation Workshop at UIUC</a:t>
            </a:r>
            <a:endParaRPr lang="en-US" sz="2000" i="1" dirty="0"/>
          </a:p>
        </p:txBody>
      </p:sp>
      <p:sp>
        <p:nvSpPr>
          <p:cNvPr id="14340"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Outline</a:t>
            </a:r>
            <a:endParaRPr lang="en-US" sz="600" dirty="0">
              <a:solidFill>
                <a:srgbClr val="898989"/>
              </a:solidFill>
            </a:endParaRPr>
          </a:p>
        </p:txBody>
      </p:sp>
      <p:sp>
        <p:nvSpPr>
          <p:cNvPr id="1434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78462A2-3C1A-EF47-8E8C-ECD34730D454}" type="slidenum">
              <a:rPr lang="en-US" sz="600">
                <a:solidFill>
                  <a:srgbClr val="898989"/>
                </a:solidFill>
              </a:rPr>
              <a:pPr/>
              <a:t>4</a:t>
            </a:fld>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959208"/>
            <a:ext cx="8461375" cy="2556261"/>
          </a:xfrm>
        </p:spPr>
        <p:txBody>
          <a:bodyPr>
            <a:normAutofit/>
          </a:bodyPr>
          <a:lstStyle/>
          <a:p>
            <a:pPr>
              <a:lnSpc>
                <a:spcPct val="110000"/>
              </a:lnSpc>
            </a:pPr>
            <a:r>
              <a:rPr lang="en-US" sz="1900" dirty="0" smtClean="0"/>
              <a:t>Select and drag the putative new exon from a track, and add it directly to an annotated transcript in the ‘User-created Annotations’ area. </a:t>
            </a:r>
          </a:p>
          <a:p>
            <a:pPr algn="just">
              <a:lnSpc>
                <a:spcPct val="110000"/>
              </a:lnSpc>
              <a:buFont typeface="Arial"/>
              <a:buChar char="•"/>
            </a:pPr>
            <a:r>
              <a:rPr lang="en-US" sz="1900" dirty="0" smtClean="0"/>
              <a:t>Click the exon, hold your finger on the mouse button, and drag the cursor until it touches the receiving transcript. A dark green highlight indicates it is okay to release the mouse button. </a:t>
            </a:r>
          </a:p>
          <a:p>
            <a:pPr algn="just">
              <a:lnSpc>
                <a:spcPct val="110000"/>
              </a:lnSpc>
              <a:buFont typeface="Arial"/>
              <a:buChar char="•"/>
            </a:pPr>
            <a:r>
              <a:rPr lang="en-US" sz="1900" dirty="0" smtClean="0"/>
              <a:t>When released, the additional exon becomes attached to the receiving transcript.</a:t>
            </a:r>
          </a:p>
        </p:txBody>
      </p:sp>
      <p:sp>
        <p:nvSpPr>
          <p:cNvPr id="6" name="Text Placeholder 5"/>
          <p:cNvSpPr>
            <a:spLocks noGrp="1"/>
          </p:cNvSpPr>
          <p:nvPr>
            <p:ph type="body" sz="quarter" idx="13"/>
          </p:nvPr>
        </p:nvSpPr>
        <p:spPr/>
        <p:txBody>
          <a:bodyPr/>
          <a:lstStyle/>
          <a:p>
            <a:r>
              <a:rPr lang="en-US" dirty="0" smtClean="0">
                <a:solidFill>
                  <a:srgbClr val="003366"/>
                </a:solidFill>
              </a:rPr>
              <a:t>Adding </a:t>
            </a:r>
            <a:r>
              <a:rPr lang="en-US" dirty="0" err="1" smtClean="0">
                <a:solidFill>
                  <a:srgbClr val="003366"/>
                </a:solidFill>
              </a:rPr>
              <a:t>exons</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40</a:t>
            </a:fld>
            <a:r>
              <a:rPr lang="en-AU" smtClean="0"/>
              <a:t> |</a:t>
            </a:r>
            <a:endParaRPr lang="en-AU" dirty="0"/>
          </a:p>
        </p:txBody>
      </p:sp>
      <p:pic>
        <p:nvPicPr>
          <p:cNvPr id="23" name="Picture 22" descr="WA-add-ex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160" y="3368045"/>
            <a:ext cx="5066187" cy="2263427"/>
          </a:xfrm>
          <a:prstGeom prst="rect">
            <a:avLst/>
          </a:prstGeom>
        </p:spPr>
      </p:pic>
      <p:sp>
        <p:nvSpPr>
          <p:cNvPr id="24" name="TextBox 23"/>
          <p:cNvSpPr txBox="1"/>
          <p:nvPr/>
        </p:nvSpPr>
        <p:spPr>
          <a:xfrm>
            <a:off x="330200" y="3570376"/>
            <a:ext cx="3248385" cy="1846659"/>
          </a:xfrm>
          <a:prstGeom prst="rect">
            <a:avLst/>
          </a:prstGeom>
          <a:noFill/>
        </p:spPr>
        <p:txBody>
          <a:bodyPr wrap="square" rtlCol="0">
            <a:spAutoFit/>
          </a:bodyPr>
          <a:lstStyle/>
          <a:p>
            <a:pPr marL="342900" indent="-342900" algn="just">
              <a:buFont typeface="Arial"/>
              <a:buChar char="•"/>
            </a:pPr>
            <a:r>
              <a:rPr lang="en-US" sz="1900" dirty="0" smtClean="0">
                <a:solidFill>
                  <a:srgbClr val="003366"/>
                </a:solidFill>
              </a:rPr>
              <a:t>A confirmation box will warn you if </a:t>
            </a:r>
            <a:r>
              <a:rPr lang="en-US" sz="1900" dirty="0">
                <a:solidFill>
                  <a:srgbClr val="003366"/>
                </a:solidFill>
              </a:rPr>
              <a:t>the receiving transcript is </a:t>
            </a:r>
            <a:r>
              <a:rPr lang="en-US" sz="1900" dirty="0" smtClean="0">
                <a:solidFill>
                  <a:srgbClr val="003366"/>
                </a:solidFill>
              </a:rPr>
              <a:t>not on the same strand as the feature where the new exon originated.</a:t>
            </a:r>
            <a:endParaRPr lang="en-US" sz="1900" dirty="0">
              <a:solidFill>
                <a:srgbClr val="003366"/>
              </a:solidFill>
            </a:endParaRPr>
          </a:p>
        </p:txBody>
      </p:sp>
      <p:sp>
        <p:nvSpPr>
          <p:cNvPr id="26"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40</a:t>
            </a:fld>
            <a:endParaRPr lang="en-US">
              <a:solidFill>
                <a:srgbClr val="898989">
                  <a:alpha val="60000"/>
                </a:srgbClr>
              </a:solidFill>
              <a:latin typeface="Palatino Linotype"/>
            </a:endParaRPr>
          </a:p>
        </p:txBody>
      </p:sp>
      <p:sp>
        <p:nvSpPr>
          <p:cNvPr id="27"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16525" y="3885272"/>
            <a:ext cx="7897794" cy="2087199"/>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Content Placeholder 4"/>
          <p:cNvSpPr>
            <a:spLocks noGrp="1"/>
          </p:cNvSpPr>
          <p:nvPr>
            <p:ph idx="1"/>
          </p:nvPr>
        </p:nvSpPr>
        <p:spPr>
          <a:xfrm>
            <a:off x="358775" y="1111860"/>
            <a:ext cx="8461375" cy="2170693"/>
          </a:xfrm>
        </p:spPr>
        <p:txBody>
          <a:bodyPr>
            <a:normAutofit/>
          </a:bodyPr>
          <a:lstStyle/>
          <a:p>
            <a:r>
              <a:rPr lang="en-US" dirty="0" smtClean="0"/>
              <a:t>Each time you add an exon region, whether by extension or adding an exon, </a:t>
            </a:r>
            <a:r>
              <a:rPr lang="en-US" b="1" dirty="0" smtClean="0"/>
              <a:t>Web Apollo recalculates the longest ORF</a:t>
            </a:r>
            <a:r>
              <a:rPr lang="en-US" dirty="0" smtClean="0"/>
              <a:t>, identifying ‘Start’ and ‘Stop’ signals and allowing you to determine whether a </a:t>
            </a:r>
            <a:r>
              <a:rPr lang="en-US" dirty="0"/>
              <a:t>‘Stop</a:t>
            </a:r>
            <a:r>
              <a:rPr lang="en-US" dirty="0" smtClean="0"/>
              <a:t>’ codon has been incorporated after each editing step.</a:t>
            </a:r>
            <a:endParaRPr lang="en-US" dirty="0"/>
          </a:p>
        </p:txBody>
      </p:sp>
      <p:sp>
        <p:nvSpPr>
          <p:cNvPr id="6" name="Text Placeholder 5"/>
          <p:cNvSpPr>
            <a:spLocks noGrp="1"/>
          </p:cNvSpPr>
          <p:nvPr>
            <p:ph type="body" sz="quarter" idx="13"/>
          </p:nvPr>
        </p:nvSpPr>
        <p:spPr/>
        <p:txBody>
          <a:bodyPr/>
          <a:lstStyle/>
          <a:p>
            <a:r>
              <a:rPr lang="en-US" dirty="0" smtClean="0">
                <a:solidFill>
                  <a:srgbClr val="003366"/>
                </a:solidFill>
              </a:rPr>
              <a:t>Adding </a:t>
            </a:r>
            <a:r>
              <a:rPr lang="en-US" dirty="0" err="1" smtClean="0">
                <a:solidFill>
                  <a:srgbClr val="003366"/>
                </a:solidFill>
              </a:rPr>
              <a:t>exons</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41</a:t>
            </a:fld>
            <a:r>
              <a:rPr lang="en-AU" smtClean="0"/>
              <a:t> |</a:t>
            </a:r>
            <a:endParaRPr lang="en-AU" dirty="0"/>
          </a:p>
        </p:txBody>
      </p:sp>
      <p:sp>
        <p:nvSpPr>
          <p:cNvPr id="2" name="TextBox 1"/>
          <p:cNvSpPr txBox="1"/>
          <p:nvPr/>
        </p:nvSpPr>
        <p:spPr>
          <a:xfrm>
            <a:off x="1230501" y="3885273"/>
            <a:ext cx="7310837" cy="2062103"/>
          </a:xfrm>
          <a:prstGeom prst="rect">
            <a:avLst/>
          </a:prstGeom>
          <a:noFill/>
        </p:spPr>
        <p:txBody>
          <a:bodyPr wrap="square" rtlCol="0">
            <a:spAutoFit/>
          </a:bodyPr>
          <a:lstStyle/>
          <a:p>
            <a:pPr algn="just"/>
            <a:r>
              <a:rPr lang="en-US" sz="1600" dirty="0">
                <a:solidFill>
                  <a:srgbClr val="003366"/>
                </a:solidFill>
              </a:rPr>
              <a:t>Web Apollo demands that an exon already exists as an evidence in one of the tracks. You could provide a text file in GFF format and select File </a:t>
            </a:r>
            <a:r>
              <a:rPr lang="en-US" sz="1600" dirty="0">
                <a:solidFill>
                  <a:srgbClr val="003366"/>
                </a:solidFill>
                <a:sym typeface="Wingdings" pitchFamily="2" charset="2"/>
              </a:rPr>
              <a:t> </a:t>
            </a:r>
            <a:r>
              <a:rPr lang="en-US" sz="1600" dirty="0">
                <a:solidFill>
                  <a:srgbClr val="003366"/>
                </a:solidFill>
              </a:rPr>
              <a:t>Open. GFF is a simple text file delimited by TABs, one line for each genomic ‘feature’: column 1 is the name of the scaffold; then some text (irrelevant), then ‘exon’, then start, stop, strand as + or -, a dot, another dot, and Name=some name</a:t>
            </a:r>
          </a:p>
          <a:p>
            <a:pPr algn="just"/>
            <a:r>
              <a:rPr lang="en-US" sz="1600" dirty="0">
                <a:solidFill>
                  <a:srgbClr val="003366"/>
                </a:solidFill>
                <a:cs typeface="Consolas" pitchFamily="49" charset="0"/>
              </a:rPr>
              <a:t>Example:</a:t>
            </a:r>
          </a:p>
          <a:p>
            <a:pPr algn="just"/>
            <a:r>
              <a:rPr lang="en-US" sz="1600" dirty="0">
                <a:solidFill>
                  <a:srgbClr val="003366"/>
                </a:solidFill>
                <a:latin typeface="Consolas" pitchFamily="49" charset="0"/>
                <a:cs typeface="Consolas" pitchFamily="49" charset="0"/>
              </a:rPr>
              <a:t>scaffold_88	</a:t>
            </a:r>
            <a:r>
              <a:rPr lang="en-US" sz="1600" dirty="0" err="1" smtClean="0">
                <a:solidFill>
                  <a:srgbClr val="003366"/>
                </a:solidFill>
                <a:latin typeface="Consolas" pitchFamily="49" charset="0"/>
                <a:cs typeface="Consolas" pitchFamily="49" charset="0"/>
              </a:rPr>
              <a:t>Qratore</a:t>
            </a:r>
            <a:r>
              <a:rPr lang="en-US" sz="1600" dirty="0">
                <a:solidFill>
                  <a:srgbClr val="003366"/>
                </a:solidFill>
                <a:latin typeface="Consolas" pitchFamily="49" charset="0"/>
                <a:cs typeface="Consolas" pitchFamily="49" charset="0"/>
              </a:rPr>
              <a:t>	exon	21	2111	+	.	.	Name=bob</a:t>
            </a:r>
          </a:p>
          <a:p>
            <a:pPr algn="just"/>
            <a:r>
              <a:rPr lang="en-US" sz="1600" dirty="0">
                <a:solidFill>
                  <a:srgbClr val="003366"/>
                </a:solidFill>
                <a:latin typeface="Consolas" pitchFamily="49" charset="0"/>
                <a:cs typeface="Consolas" pitchFamily="49" charset="0"/>
              </a:rPr>
              <a:t>scaffold_88	</a:t>
            </a:r>
            <a:r>
              <a:rPr lang="en-US" sz="1600" dirty="0" err="1">
                <a:solidFill>
                  <a:srgbClr val="003366"/>
                </a:solidFill>
                <a:latin typeface="Consolas" pitchFamily="49" charset="0"/>
                <a:cs typeface="Consolas" pitchFamily="49" charset="0"/>
              </a:rPr>
              <a:t>Qratore</a:t>
            </a:r>
            <a:r>
              <a:rPr lang="en-US" sz="1600" dirty="0">
                <a:solidFill>
                  <a:srgbClr val="003366"/>
                </a:solidFill>
                <a:latin typeface="Consolas" pitchFamily="49" charset="0"/>
                <a:cs typeface="Consolas" pitchFamily="49" charset="0"/>
              </a:rPr>
              <a:t>	exon	2201	5111	+	.	.	Name=</a:t>
            </a:r>
            <a:r>
              <a:rPr lang="en-US" sz="1600" dirty="0" smtClean="0">
                <a:solidFill>
                  <a:srgbClr val="003366"/>
                </a:solidFill>
                <a:latin typeface="Consolas" pitchFamily="49" charset="0"/>
                <a:cs typeface="Consolas" pitchFamily="49" charset="0"/>
              </a:rPr>
              <a:t>rad</a:t>
            </a:r>
            <a:endParaRPr lang="en-US" sz="1600" dirty="0">
              <a:solidFill>
                <a:srgbClr val="003366"/>
              </a:solidFill>
              <a:latin typeface="Consolas" pitchFamily="49" charset="0"/>
              <a:cs typeface="Consolas" pitchFamily="49" charset="0"/>
            </a:endParaRPr>
          </a:p>
        </p:txBody>
      </p:sp>
      <p:grpSp>
        <p:nvGrpSpPr>
          <p:cNvPr id="10" name="Group 9"/>
          <p:cNvGrpSpPr/>
          <p:nvPr/>
        </p:nvGrpSpPr>
        <p:grpSpPr>
          <a:xfrm flipH="1">
            <a:off x="623386" y="4649042"/>
            <a:ext cx="684830" cy="1182145"/>
            <a:chOff x="5486400" y="762000"/>
            <a:chExt cx="1143000" cy="1723158"/>
          </a:xfrm>
        </p:grpSpPr>
        <p:pic>
          <p:nvPicPr>
            <p:cNvPr id="11" name="Picture 10" descr="superdot.png"/>
            <p:cNvPicPr>
              <a:picLocks noChangeAspect="1"/>
            </p:cNvPicPr>
            <p:nvPr/>
          </p:nvPicPr>
          <p:blipFill>
            <a:blip r:embed="rId2" cstate="print"/>
            <a:stretch>
              <a:fillRect/>
            </a:stretch>
          </p:blipFill>
          <p:spPr>
            <a:xfrm flipH="1">
              <a:off x="5486400" y="762000"/>
              <a:ext cx="1143000" cy="1723158"/>
            </a:xfrm>
            <a:prstGeom prst="rect">
              <a:avLst/>
            </a:prstGeom>
          </p:spPr>
        </p:pic>
        <p:sp>
          <p:nvSpPr>
            <p:cNvPr id="12" name="Freeform 11"/>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Freeform 19"/>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3"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41</a:t>
            </a:fld>
            <a:endParaRPr lang="en-US">
              <a:solidFill>
                <a:srgbClr val="898989">
                  <a:alpha val="60000"/>
                </a:srgbClr>
              </a:solidFill>
              <a:latin typeface="Palatino Linotype"/>
            </a:endParaRPr>
          </a:p>
        </p:txBody>
      </p:sp>
      <p:sp>
        <p:nvSpPr>
          <p:cNvPr id="24"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extLst>
      <p:ext uri="{BB962C8B-B14F-4D97-AF65-F5344CB8AC3E}">
        <p14:creationId xmlns:p14="http://schemas.microsoft.com/office/powerpoint/2010/main" val="33415981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68455" y="816496"/>
            <a:ext cx="5314950" cy="4097505"/>
          </a:xfrm>
        </p:spPr>
        <p:txBody>
          <a:bodyPr>
            <a:normAutofit fontScale="85000" lnSpcReduction="20000"/>
          </a:bodyPr>
          <a:lstStyle/>
          <a:p>
            <a:pPr>
              <a:lnSpc>
                <a:spcPct val="120000"/>
              </a:lnSpc>
            </a:pPr>
            <a:r>
              <a:rPr lang="en-US" dirty="0" smtClean="0"/>
              <a:t>Gene predictions may or may not include UTRs. If transcript alignment data are available and extend beyond your original annotation, you may extend or add UTRs. </a:t>
            </a:r>
          </a:p>
          <a:p>
            <a:pPr marL="457200" indent="-457200">
              <a:lnSpc>
                <a:spcPct val="120000"/>
              </a:lnSpc>
              <a:buFont typeface="+mj-lt"/>
              <a:buAutoNum type="arabicPeriod"/>
            </a:pPr>
            <a:r>
              <a:rPr lang="en-US" dirty="0" smtClean="0"/>
              <a:t>Position the cursor at the beginning of the exon that needs to be extended and ‘Zoom to base level’. </a:t>
            </a:r>
          </a:p>
          <a:p>
            <a:pPr marL="457200" indent="-457200">
              <a:lnSpc>
                <a:spcPct val="120000"/>
              </a:lnSpc>
              <a:buFont typeface="+mj-lt"/>
              <a:buAutoNum type="arabicPeriod"/>
            </a:pPr>
            <a:r>
              <a:rPr lang="en-US" dirty="0" smtClean="0"/>
              <a:t>Place the cursor over the edge of the exon until it becomes a black arrow then click and drag the edge of the exon to the new coordinate position that includes the UTR. </a:t>
            </a:r>
          </a:p>
        </p:txBody>
      </p:sp>
      <p:sp>
        <p:nvSpPr>
          <p:cNvPr id="6" name="Text Placeholder 5"/>
          <p:cNvSpPr>
            <a:spLocks noGrp="1"/>
          </p:cNvSpPr>
          <p:nvPr>
            <p:ph type="body" sz="quarter" idx="13"/>
          </p:nvPr>
        </p:nvSpPr>
        <p:spPr/>
        <p:txBody>
          <a:bodyPr/>
          <a:lstStyle/>
          <a:p>
            <a:r>
              <a:rPr lang="en-US" dirty="0" smtClean="0">
                <a:solidFill>
                  <a:srgbClr val="003366"/>
                </a:solidFill>
              </a:rPr>
              <a:t>Adding UTRs</a:t>
            </a:r>
          </a:p>
        </p:txBody>
      </p:sp>
      <p:sp>
        <p:nvSpPr>
          <p:cNvPr id="4" name="Slide Number Placeholder 3"/>
          <p:cNvSpPr>
            <a:spLocks noGrp="1"/>
          </p:cNvSpPr>
          <p:nvPr>
            <p:ph type="sldNum" sz="quarter" idx="4"/>
          </p:nvPr>
        </p:nvSpPr>
        <p:spPr/>
        <p:txBody>
          <a:bodyPr/>
          <a:lstStyle/>
          <a:p>
            <a:fld id="{2ABE124A-B5C5-46E0-B944-45307B126769}" type="slidenum">
              <a:rPr lang="en-AU" smtClean="0"/>
              <a:pPr/>
              <a:t>42</a:t>
            </a:fld>
            <a:r>
              <a:rPr lang="en-AU" smtClean="0"/>
              <a:t> |</a:t>
            </a:r>
            <a:endParaRPr lang="en-AU"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342000" y="1431480"/>
            <a:ext cx="3198780" cy="2217057"/>
          </a:xfrm>
          <a:prstGeom prst="rect">
            <a:avLst/>
          </a:prstGeom>
        </p:spPr>
      </p:pic>
      <p:sp>
        <p:nvSpPr>
          <p:cNvPr id="8" name="Rectangle 7"/>
          <p:cNvSpPr/>
          <p:nvPr/>
        </p:nvSpPr>
        <p:spPr>
          <a:xfrm>
            <a:off x="417390" y="3641280"/>
            <a:ext cx="3048000" cy="1785104"/>
          </a:xfrm>
          <a:prstGeom prst="rect">
            <a:avLst/>
          </a:prstGeom>
        </p:spPr>
        <p:txBody>
          <a:bodyPr wrap="square">
            <a:spAutoFit/>
          </a:bodyPr>
          <a:lstStyle/>
          <a:p>
            <a:pPr algn="just"/>
            <a:r>
              <a:rPr lang="en-US" sz="1100" dirty="0" smtClean="0">
                <a:solidFill>
                  <a:srgbClr val="003366"/>
                </a:solidFill>
              </a:rPr>
              <a:t>View zoomed to base level. The DNA track and annotation track are visible. The DNA track includes the sense strand (top) and anti-sense strand (bottom). The six reading frames flank the DNA track, with the three forward frames above and the three reverse frames below. The User-created Annotation track shows the terminal end of an annotation. The green rectangle highlights the location of the nucleotide residues in the ‘Stop’ signal.</a:t>
            </a:r>
            <a:endParaRPr lang="en-US" sz="1100" dirty="0">
              <a:solidFill>
                <a:srgbClr val="003366"/>
              </a:solidFill>
            </a:endParaRPr>
          </a:p>
        </p:txBody>
      </p:sp>
      <p:sp>
        <p:nvSpPr>
          <p:cNvPr id="10" name="Rectangle 9"/>
          <p:cNvSpPr/>
          <p:nvPr/>
        </p:nvSpPr>
        <p:spPr bwMode="auto">
          <a:xfrm>
            <a:off x="3980213" y="4842274"/>
            <a:ext cx="4908189" cy="1188720"/>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2" name="Group 11"/>
          <p:cNvGrpSpPr/>
          <p:nvPr/>
        </p:nvGrpSpPr>
        <p:grpSpPr>
          <a:xfrm flipH="1">
            <a:off x="4087691" y="4848447"/>
            <a:ext cx="684830" cy="1182145"/>
            <a:chOff x="5486400" y="762000"/>
            <a:chExt cx="1143000" cy="1723158"/>
          </a:xfrm>
        </p:grpSpPr>
        <p:pic>
          <p:nvPicPr>
            <p:cNvPr id="14" name="Picture 13"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15" name="Freeform 14"/>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Freeform 22"/>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TextBox 25"/>
          <p:cNvSpPr txBox="1"/>
          <p:nvPr/>
        </p:nvSpPr>
        <p:spPr>
          <a:xfrm>
            <a:off x="4466341" y="4945902"/>
            <a:ext cx="4444906" cy="923330"/>
          </a:xfrm>
          <a:prstGeom prst="rect">
            <a:avLst/>
          </a:prstGeom>
          <a:noFill/>
        </p:spPr>
        <p:txBody>
          <a:bodyPr wrap="square" rtlCol="0">
            <a:spAutoFit/>
          </a:bodyPr>
          <a:lstStyle/>
          <a:p>
            <a:pPr algn="r"/>
            <a:r>
              <a:rPr lang="en-US" dirty="0">
                <a:solidFill>
                  <a:srgbClr val="003366"/>
                </a:solidFill>
              </a:rPr>
              <a:t>To add a new spliced UTR to an existing annotation follow the procedure for adding an exon.</a:t>
            </a:r>
          </a:p>
        </p:txBody>
      </p:sp>
      <p:sp>
        <p:nvSpPr>
          <p:cNvPr id="2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42</a:t>
            </a:fld>
            <a:endParaRPr lang="en-US">
              <a:solidFill>
                <a:srgbClr val="898989">
                  <a:alpha val="60000"/>
                </a:srgbClr>
              </a:solidFill>
              <a:latin typeface="Palatino Linotype"/>
            </a:endParaRPr>
          </a:p>
        </p:txBody>
      </p:sp>
      <p:sp>
        <p:nvSpPr>
          <p:cNvPr id="28"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099999"/>
            <a:ext cx="8461375" cy="4400009"/>
          </a:xfrm>
        </p:spPr>
        <p:txBody>
          <a:bodyPr>
            <a:normAutofit fontScale="92500" lnSpcReduction="20000"/>
          </a:bodyPr>
          <a:lstStyle/>
          <a:p>
            <a:pPr marL="457200" indent="-457200">
              <a:lnSpc>
                <a:spcPct val="120000"/>
              </a:lnSpc>
              <a:buFont typeface="+mj-lt"/>
              <a:buAutoNum type="arabicPeriod"/>
            </a:pPr>
            <a:r>
              <a:rPr lang="en-US" dirty="0" smtClean="0"/>
              <a:t>Zoom in sufficiently to clearly resolve each </a:t>
            </a:r>
            <a:r>
              <a:rPr lang="en-US" dirty="0" err="1" smtClean="0"/>
              <a:t>exon</a:t>
            </a:r>
            <a:r>
              <a:rPr lang="en-US" dirty="0" smtClean="0"/>
              <a:t> as a distinct rectangle. </a:t>
            </a:r>
          </a:p>
          <a:p>
            <a:pPr marL="457200" indent="-457200">
              <a:lnSpc>
                <a:spcPct val="120000"/>
              </a:lnSpc>
              <a:buFont typeface="+mj-lt"/>
              <a:buAutoNum type="arabicPeriod"/>
            </a:pPr>
            <a:r>
              <a:rPr lang="en-US" dirty="0" smtClean="0"/>
              <a:t>Two exons from different tracks sharing the same start and/or end coordinates, will display a red bar to indicate the matching edges.</a:t>
            </a:r>
          </a:p>
          <a:p>
            <a:pPr marL="457200" indent="-457200">
              <a:lnSpc>
                <a:spcPct val="120000"/>
              </a:lnSpc>
              <a:buFont typeface="+mj-lt"/>
              <a:buAutoNum type="arabicPeriod"/>
            </a:pPr>
            <a:r>
              <a:rPr lang="en-US" dirty="0" smtClean="0"/>
              <a:t>Selecting the whole annotation or one exon at a </a:t>
            </a:r>
            <a:r>
              <a:rPr lang="en-US" dirty="0"/>
              <a:t>time, </a:t>
            </a:r>
            <a:r>
              <a:rPr lang="en-US" dirty="0" smtClean="0"/>
              <a:t>use </a:t>
            </a:r>
            <a:r>
              <a:rPr lang="en-US" dirty="0"/>
              <a:t>this ‘</a:t>
            </a:r>
            <a:r>
              <a:rPr lang="en-US" i="1" dirty="0"/>
              <a:t>edge-matching’</a:t>
            </a:r>
            <a:r>
              <a:rPr lang="en-US" dirty="0"/>
              <a:t> function </a:t>
            </a:r>
            <a:r>
              <a:rPr lang="en-US" dirty="0" smtClean="0"/>
              <a:t>and scroll along the length of the annotation, verifying exon boundaries against available data. Use square [ ] brackets to scroll from exon to exon.</a:t>
            </a:r>
          </a:p>
          <a:p>
            <a:pPr marL="457200" indent="-457200">
              <a:lnSpc>
                <a:spcPct val="120000"/>
              </a:lnSpc>
              <a:buFont typeface="+mj-lt"/>
              <a:buAutoNum type="arabicPeriod"/>
            </a:pPr>
            <a:r>
              <a:rPr lang="en-US" dirty="0" smtClean="0"/>
              <a:t>Note if there are </a:t>
            </a:r>
            <a:r>
              <a:rPr lang="en-US" dirty="0" err="1" smtClean="0"/>
              <a:t>cDNA</a:t>
            </a:r>
            <a:r>
              <a:rPr lang="en-US" dirty="0" smtClean="0"/>
              <a:t> / RNAseq that lack one or more of the annotated exons or include additional exons. </a:t>
            </a:r>
          </a:p>
          <a:p>
            <a:pPr>
              <a:lnSpc>
                <a:spcPct val="120000"/>
              </a:lnSpc>
              <a:buNone/>
            </a:pPr>
            <a:endParaRPr lang="en-US" dirty="0"/>
          </a:p>
        </p:txBody>
      </p:sp>
      <p:sp>
        <p:nvSpPr>
          <p:cNvPr id="6" name="Text Placeholder 5"/>
          <p:cNvSpPr>
            <a:spLocks noGrp="1"/>
          </p:cNvSpPr>
          <p:nvPr>
            <p:ph type="body" sz="quarter" idx="13"/>
          </p:nvPr>
        </p:nvSpPr>
        <p:spPr/>
        <p:txBody>
          <a:bodyPr/>
          <a:lstStyle/>
          <a:p>
            <a:r>
              <a:rPr lang="en-US" dirty="0" smtClean="0">
                <a:solidFill>
                  <a:srgbClr val="003366"/>
                </a:solidFill>
              </a:rPr>
              <a:t>Exon structure integrity</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43</a:t>
            </a:fld>
            <a:r>
              <a:rPr lang="en-AU" smtClean="0"/>
              <a:t> |</a:t>
            </a:r>
            <a:endParaRPr lang="en-AU" dirty="0"/>
          </a:p>
        </p:txBody>
      </p:sp>
      <p:sp>
        <p:nvSpPr>
          <p:cNvPr id="25"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43</a:t>
            </a:fld>
            <a:endParaRPr lang="en-US">
              <a:solidFill>
                <a:srgbClr val="898989">
                  <a:alpha val="60000"/>
                </a:srgbClr>
              </a:solidFill>
              <a:latin typeface="Palatino Linotype"/>
            </a:endParaRPr>
          </a:p>
        </p:txBody>
      </p:sp>
      <p:sp>
        <p:nvSpPr>
          <p:cNvPr id="26"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edge-match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89" y="1000393"/>
            <a:ext cx="3363549" cy="3936881"/>
          </a:xfrm>
          <a:prstGeom prst="rect">
            <a:avLst/>
          </a:prstGeom>
        </p:spPr>
      </p:pic>
      <p:sp>
        <p:nvSpPr>
          <p:cNvPr id="5" name="Content Placeholder 4"/>
          <p:cNvSpPr>
            <a:spLocks noGrp="1"/>
          </p:cNvSpPr>
          <p:nvPr>
            <p:ph idx="1"/>
          </p:nvPr>
        </p:nvSpPr>
        <p:spPr>
          <a:xfrm>
            <a:off x="4150312" y="1748850"/>
            <a:ext cx="4397689" cy="2653613"/>
          </a:xfrm>
        </p:spPr>
        <p:txBody>
          <a:bodyPr>
            <a:normAutofit fontScale="85000" lnSpcReduction="10000"/>
          </a:bodyPr>
          <a:lstStyle/>
          <a:p>
            <a:pPr algn="just">
              <a:lnSpc>
                <a:spcPct val="120000"/>
              </a:lnSpc>
            </a:pPr>
            <a:r>
              <a:rPr lang="en-US" dirty="0" smtClean="0"/>
              <a:t>To modify an exon boundary and match data in the evidence tracks: select both the offending exon and the feature with the expected boundary, then right click on the annotation to select ‘Set 3’ end’ or ‘Set 5’ end’ as appropriate.</a:t>
            </a:r>
          </a:p>
          <a:p>
            <a:pPr>
              <a:lnSpc>
                <a:spcPct val="120000"/>
              </a:lnSpc>
              <a:buNone/>
            </a:pPr>
            <a:endParaRPr lang="en-US" dirty="0"/>
          </a:p>
        </p:txBody>
      </p:sp>
      <p:sp>
        <p:nvSpPr>
          <p:cNvPr id="6" name="Text Placeholder 5"/>
          <p:cNvSpPr>
            <a:spLocks noGrp="1"/>
          </p:cNvSpPr>
          <p:nvPr>
            <p:ph type="body" sz="quarter" idx="13"/>
          </p:nvPr>
        </p:nvSpPr>
        <p:spPr/>
        <p:txBody>
          <a:bodyPr/>
          <a:lstStyle/>
          <a:p>
            <a:r>
              <a:rPr lang="en-US" dirty="0" smtClean="0">
                <a:solidFill>
                  <a:srgbClr val="003366"/>
                </a:solidFill>
              </a:rPr>
              <a:t>Exon structure integrity</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44</a:t>
            </a:fld>
            <a:r>
              <a:rPr lang="en-AU" smtClean="0"/>
              <a:t> |</a:t>
            </a:r>
            <a:endParaRPr lang="en-AU" dirty="0"/>
          </a:p>
        </p:txBody>
      </p:sp>
      <p:sp>
        <p:nvSpPr>
          <p:cNvPr id="8" name="Rectangle 7"/>
          <p:cNvSpPr/>
          <p:nvPr/>
        </p:nvSpPr>
        <p:spPr bwMode="auto">
          <a:xfrm>
            <a:off x="1474153" y="4796914"/>
            <a:ext cx="7414250" cy="1188720"/>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9" name="Group 8"/>
          <p:cNvGrpSpPr/>
          <p:nvPr/>
        </p:nvGrpSpPr>
        <p:grpSpPr>
          <a:xfrm flipH="1">
            <a:off x="1514221" y="4803087"/>
            <a:ext cx="684830" cy="1182145"/>
            <a:chOff x="5486400" y="762000"/>
            <a:chExt cx="1143000" cy="1723158"/>
          </a:xfrm>
        </p:grpSpPr>
        <p:pic>
          <p:nvPicPr>
            <p:cNvPr id="11" name="Picture 10"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13" name="Freeform 12"/>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Freeform 20"/>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4" name="TextBox 23"/>
          <p:cNvSpPr txBox="1"/>
          <p:nvPr/>
        </p:nvSpPr>
        <p:spPr>
          <a:xfrm>
            <a:off x="1984437" y="4741782"/>
            <a:ext cx="6926810" cy="1138773"/>
          </a:xfrm>
          <a:prstGeom prst="rect">
            <a:avLst/>
          </a:prstGeom>
          <a:noFill/>
        </p:spPr>
        <p:txBody>
          <a:bodyPr wrap="square" rtlCol="0">
            <a:spAutoFit/>
          </a:bodyPr>
          <a:lstStyle/>
          <a:p>
            <a:pPr algn="r"/>
            <a:r>
              <a:rPr lang="en-US" sz="1700" dirty="0">
                <a:solidFill>
                  <a:srgbClr val="003366"/>
                </a:solidFill>
              </a:rPr>
              <a:t>In some cases all the data may disagree with the annotation, in other cases some data support the annotation and some of the data support one or more alternative transcripts. Try to annotate as many </a:t>
            </a:r>
            <a:r>
              <a:rPr lang="en-US" sz="1700" dirty="0" smtClean="0">
                <a:solidFill>
                  <a:srgbClr val="003366"/>
                </a:solidFill>
              </a:rPr>
              <a:t>alternative </a:t>
            </a:r>
            <a:r>
              <a:rPr lang="en-US" sz="1700" dirty="0">
                <a:solidFill>
                  <a:srgbClr val="003366"/>
                </a:solidFill>
              </a:rPr>
              <a:t>transcripts as are well supported by the data.</a:t>
            </a:r>
          </a:p>
        </p:txBody>
      </p:sp>
      <p:cxnSp>
        <p:nvCxnSpPr>
          <p:cNvPr id="25" name="Straight Arrow Connector 24"/>
          <p:cNvCxnSpPr/>
          <p:nvPr/>
        </p:nvCxnSpPr>
        <p:spPr>
          <a:xfrm flipH="1" flipV="1">
            <a:off x="1630896" y="1848456"/>
            <a:ext cx="1856842" cy="1859798"/>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2089986" y="2721654"/>
            <a:ext cx="1397752" cy="986600"/>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pic>
        <p:nvPicPr>
          <p:cNvPr id="30" name="Picture 29" descr="WA-edge-matching-af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28" y="3254647"/>
            <a:ext cx="1357479" cy="1407756"/>
          </a:xfrm>
          <a:prstGeom prst="rect">
            <a:avLst/>
          </a:prstGeom>
          <a:ln w="38100" cmpd="sng">
            <a:solidFill>
              <a:srgbClr val="6B6BCF"/>
            </a:solidFill>
          </a:ln>
        </p:spPr>
      </p:pic>
      <p:sp>
        <p:nvSpPr>
          <p:cNvPr id="31" name="Down Arrow 9"/>
          <p:cNvSpPr>
            <a:spLocks noChangeArrowheads="1"/>
          </p:cNvSpPr>
          <p:nvPr/>
        </p:nvSpPr>
        <p:spPr bwMode="auto">
          <a:xfrm rot="5400000">
            <a:off x="2118900" y="3548826"/>
            <a:ext cx="306387" cy="409575"/>
          </a:xfrm>
          <a:prstGeom prst="downArrow">
            <a:avLst>
              <a:gd name="adj1" fmla="val 35185"/>
              <a:gd name="adj2" fmla="val 53738"/>
            </a:avLst>
          </a:prstGeom>
          <a:solidFill>
            <a:srgbClr val="063663"/>
          </a:solidFill>
          <a:ln w="9525">
            <a:solidFill>
              <a:srgbClr val="19194D"/>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33"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44</a:t>
            </a:fld>
            <a:endParaRPr lang="en-US">
              <a:solidFill>
                <a:srgbClr val="898989">
                  <a:alpha val="60000"/>
                </a:srgbClr>
              </a:solidFill>
              <a:latin typeface="Palatino Linotype"/>
            </a:endParaRPr>
          </a:p>
        </p:txBody>
      </p:sp>
      <p:sp>
        <p:nvSpPr>
          <p:cNvPr id="34"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extLst>
      <p:ext uri="{BB962C8B-B14F-4D97-AF65-F5344CB8AC3E}">
        <p14:creationId xmlns:p14="http://schemas.microsoft.com/office/powerpoint/2010/main" val="3532198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628064"/>
            <a:ext cx="9132828" cy="1825248"/>
          </a:xfrm>
          <a:prstGeom prst="rect">
            <a:avLst/>
          </a:prstGeom>
        </p:spPr>
      </p:pic>
      <p:grpSp>
        <p:nvGrpSpPr>
          <p:cNvPr id="14" name="Group 13"/>
          <p:cNvGrpSpPr/>
          <p:nvPr/>
        </p:nvGrpSpPr>
        <p:grpSpPr>
          <a:xfrm>
            <a:off x="1640420" y="2560167"/>
            <a:ext cx="7554376" cy="1585629"/>
            <a:chOff x="1640420" y="3191567"/>
            <a:chExt cx="7554376" cy="1585629"/>
          </a:xfrm>
        </p:grpSpPr>
        <p:sp>
          <p:nvSpPr>
            <p:cNvPr id="37" name="TextBox 36"/>
            <p:cNvSpPr txBox="1"/>
            <p:nvPr/>
          </p:nvSpPr>
          <p:spPr>
            <a:xfrm>
              <a:off x="4123078" y="4038532"/>
              <a:ext cx="1534195" cy="646331"/>
            </a:xfrm>
            <a:prstGeom prst="rect">
              <a:avLst/>
            </a:prstGeom>
            <a:noFill/>
          </p:spPr>
          <p:txBody>
            <a:bodyPr wrap="square" rtlCol="0">
              <a:spAutoFit/>
            </a:bodyPr>
            <a:lstStyle/>
            <a:p>
              <a:r>
                <a:rPr lang="en-US" sz="1200" dirty="0">
                  <a:solidFill>
                    <a:srgbClr val="003366"/>
                  </a:solidFill>
                  <a:latin typeface="Arial"/>
                  <a:cs typeface="Arial"/>
                </a:rPr>
                <a:t>Flags non-canonical splice sites.</a:t>
              </a:r>
            </a:p>
          </p:txBody>
        </p:sp>
        <p:cxnSp>
          <p:nvCxnSpPr>
            <p:cNvPr id="38" name="Straight Arrow Connector 37"/>
            <p:cNvCxnSpPr>
              <a:stCxn id="37" idx="0"/>
            </p:cNvCxnSpPr>
            <p:nvPr/>
          </p:nvCxnSpPr>
          <p:spPr>
            <a:xfrm flipV="1">
              <a:off x="4890176" y="3376108"/>
              <a:ext cx="1656097" cy="662424"/>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061196" y="4046814"/>
              <a:ext cx="2133600" cy="461665"/>
            </a:xfrm>
            <a:prstGeom prst="rect">
              <a:avLst/>
            </a:prstGeom>
            <a:noFill/>
          </p:spPr>
          <p:txBody>
            <a:bodyPr wrap="square" rtlCol="0">
              <a:spAutoFit/>
            </a:bodyPr>
            <a:lstStyle/>
            <a:p>
              <a:r>
                <a:rPr lang="en-US" sz="1200" dirty="0">
                  <a:solidFill>
                    <a:srgbClr val="003366"/>
                  </a:solidFill>
                  <a:latin typeface="Arial"/>
                  <a:cs typeface="Arial"/>
                </a:rPr>
                <a:t>Selection of features and sub-features</a:t>
              </a:r>
            </a:p>
          </p:txBody>
        </p:sp>
        <p:cxnSp>
          <p:nvCxnSpPr>
            <p:cNvPr id="42" name="Straight Arrow Connector 41"/>
            <p:cNvCxnSpPr>
              <a:stCxn id="41" idx="0"/>
            </p:cNvCxnSpPr>
            <p:nvPr/>
          </p:nvCxnSpPr>
          <p:spPr>
            <a:xfrm flipH="1" flipV="1">
              <a:off x="7285182" y="3376108"/>
              <a:ext cx="842814" cy="670706"/>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876636" y="4500197"/>
              <a:ext cx="1282682" cy="276999"/>
            </a:xfrm>
            <a:prstGeom prst="rect">
              <a:avLst/>
            </a:prstGeom>
            <a:noFill/>
          </p:spPr>
          <p:txBody>
            <a:bodyPr wrap="square" rtlCol="0">
              <a:spAutoFit/>
            </a:bodyPr>
            <a:lstStyle/>
            <a:p>
              <a:r>
                <a:rPr lang="en-US" sz="1200" dirty="0">
                  <a:solidFill>
                    <a:srgbClr val="003366"/>
                  </a:solidFill>
                  <a:latin typeface="Arial"/>
                  <a:cs typeface="Arial"/>
                </a:rPr>
                <a:t>Edge-matching</a:t>
              </a:r>
            </a:p>
          </p:txBody>
        </p:sp>
        <p:cxnSp>
          <p:nvCxnSpPr>
            <p:cNvPr id="57" name="Straight Arrow Connector 56"/>
            <p:cNvCxnSpPr/>
            <p:nvPr/>
          </p:nvCxnSpPr>
          <p:spPr>
            <a:xfrm flipH="1" flipV="1">
              <a:off x="6665474" y="3757096"/>
              <a:ext cx="180983" cy="743102"/>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40420" y="3572553"/>
              <a:ext cx="2237318" cy="276999"/>
            </a:xfrm>
            <a:prstGeom prst="rect">
              <a:avLst/>
            </a:prstGeom>
            <a:noFill/>
          </p:spPr>
          <p:txBody>
            <a:bodyPr wrap="square" rtlCol="0">
              <a:spAutoFit/>
            </a:bodyPr>
            <a:lstStyle/>
            <a:p>
              <a:r>
                <a:rPr lang="en-US" sz="1200" dirty="0">
                  <a:solidFill>
                    <a:srgbClr val="003366"/>
                  </a:solidFill>
                  <a:latin typeface="Arial"/>
                  <a:cs typeface="Arial"/>
                </a:rPr>
                <a:t>Evidence Tracks Area</a:t>
              </a:r>
            </a:p>
          </p:txBody>
        </p:sp>
        <p:sp>
          <p:nvSpPr>
            <p:cNvPr id="74" name="TextBox 73"/>
            <p:cNvSpPr txBox="1"/>
            <p:nvPr/>
          </p:nvSpPr>
          <p:spPr>
            <a:xfrm>
              <a:off x="1640420" y="3191567"/>
              <a:ext cx="3033181" cy="276999"/>
            </a:xfrm>
            <a:prstGeom prst="rect">
              <a:avLst/>
            </a:prstGeom>
            <a:noFill/>
          </p:spPr>
          <p:txBody>
            <a:bodyPr wrap="square" rtlCol="0">
              <a:spAutoFit/>
            </a:bodyPr>
            <a:lstStyle/>
            <a:p>
              <a:r>
                <a:rPr lang="en-US" sz="1200" dirty="0">
                  <a:solidFill>
                    <a:srgbClr val="003366"/>
                  </a:solidFill>
                  <a:latin typeface="Arial"/>
                  <a:cs typeface="Arial"/>
                </a:rPr>
                <a:t>‘User-created Annotations’ Track</a:t>
              </a:r>
            </a:p>
          </p:txBody>
        </p:sp>
      </p:grpSp>
      <p:pic>
        <p:nvPicPr>
          <p:cNvPr id="30" name="Picture 29" descr="Web_Apollo_Window_detail-ncss_edge-cow.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7798" y="4286731"/>
            <a:ext cx="1577676" cy="1672717"/>
          </a:xfrm>
          <a:prstGeom prst="rect">
            <a:avLst/>
          </a:prstGeom>
          <a:ln w="57150" cmpd="sng">
            <a:solidFill>
              <a:srgbClr val="6B6BCF"/>
            </a:solidFill>
          </a:ln>
        </p:spPr>
      </p:pic>
      <p:cxnSp>
        <p:nvCxnSpPr>
          <p:cNvPr id="54" name="Straight Arrow Connector 53"/>
          <p:cNvCxnSpPr>
            <a:stCxn id="37" idx="2"/>
          </p:cNvCxnSpPr>
          <p:nvPr/>
        </p:nvCxnSpPr>
        <p:spPr>
          <a:xfrm>
            <a:off x="4890176" y="4053463"/>
            <a:ext cx="605460" cy="522638"/>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5706243" y="4145796"/>
            <a:ext cx="1140212" cy="1496820"/>
          </a:xfrm>
          <a:prstGeom prst="straightConnector1">
            <a:avLst/>
          </a:prstGeom>
          <a:ln w="38100" cmpd="sng">
            <a:solidFill>
              <a:srgbClr val="6B6BCF"/>
            </a:solidFill>
            <a:tailEnd type="stealth" w="lg" len="lg"/>
          </a:ln>
        </p:spPr>
        <p:style>
          <a:lnRef idx="2">
            <a:schemeClr val="accent1"/>
          </a:lnRef>
          <a:fillRef idx="0">
            <a:schemeClr val="accent1"/>
          </a:fillRef>
          <a:effectRef idx="1">
            <a:schemeClr val="accent1"/>
          </a:effectRef>
          <a:fontRef idx="minor">
            <a:schemeClr val="tx1"/>
          </a:fontRef>
        </p:style>
      </p:cxnSp>
      <p:sp>
        <p:nvSpPr>
          <p:cNvPr id="72" name="Content Placeholder 2"/>
          <p:cNvSpPr txBox="1">
            <a:spLocks/>
          </p:cNvSpPr>
          <p:nvPr/>
        </p:nvSpPr>
        <p:spPr>
          <a:xfrm>
            <a:off x="4502728" y="696145"/>
            <a:ext cx="4072505" cy="1022633"/>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buNone/>
            </a:pPr>
            <a:r>
              <a:rPr lang="en-US" sz="1800" dirty="0" smtClean="0">
                <a:solidFill>
                  <a:srgbClr val="003366"/>
                </a:solidFill>
                <a:effectLst/>
                <a:latin typeface="Arial"/>
                <a:cs typeface="Arial"/>
              </a:rPr>
              <a:t>The editing logic in the server: </a:t>
            </a:r>
          </a:p>
          <a:p>
            <a:pPr lvl="1">
              <a:buFont typeface="Wingdings" charset="2"/>
              <a:buChar char="§"/>
            </a:pPr>
            <a:r>
              <a:rPr lang="en-US" sz="1600" dirty="0" smtClean="0">
                <a:solidFill>
                  <a:srgbClr val="003366"/>
                </a:solidFill>
                <a:effectLst/>
                <a:latin typeface="Arial"/>
                <a:cs typeface="Arial"/>
              </a:rPr>
              <a:t>selects longest ORF as CDS</a:t>
            </a:r>
          </a:p>
          <a:p>
            <a:pPr lvl="1">
              <a:buFont typeface="Wingdings" charset="2"/>
              <a:buChar char="§"/>
            </a:pPr>
            <a:r>
              <a:rPr lang="en-US" sz="1600" dirty="0" smtClean="0">
                <a:solidFill>
                  <a:srgbClr val="003366"/>
                </a:solidFill>
                <a:effectLst/>
                <a:latin typeface="Arial"/>
                <a:cs typeface="Arial"/>
              </a:rPr>
              <a:t>flags non-canonical splice sites</a:t>
            </a:r>
            <a:endParaRPr lang="en-US" sz="1600" dirty="0">
              <a:solidFill>
                <a:srgbClr val="003366"/>
              </a:solidFill>
              <a:effectLst/>
              <a:latin typeface="Arial"/>
              <a:cs typeface="Arial"/>
            </a:endParaRPr>
          </a:p>
        </p:txBody>
      </p:sp>
      <p:sp>
        <p:nvSpPr>
          <p:cNvPr id="66" name="Slide Number Placeholder 65"/>
          <p:cNvSpPr>
            <a:spLocks noGrp="1"/>
          </p:cNvSpPr>
          <p:nvPr>
            <p:ph type="sldNum" sz="quarter" idx="11"/>
          </p:nvPr>
        </p:nvSpPr>
        <p:spPr/>
        <p:txBody>
          <a:bodyPr/>
          <a:lstStyle/>
          <a:p>
            <a:fld id="{829F2198-332C-C14D-9D43-AA1BE21296F4}" type="slidenum">
              <a:rPr lang="en-US" smtClean="0">
                <a:solidFill>
                  <a:srgbClr val="898989">
                    <a:alpha val="60000"/>
                  </a:srgbClr>
                </a:solidFill>
                <a:latin typeface="Palatino Linotype"/>
              </a:rPr>
              <a:pPr/>
              <a:t>45</a:t>
            </a:fld>
            <a:endParaRPr lang="en-US">
              <a:solidFill>
                <a:srgbClr val="898989">
                  <a:alpha val="60000"/>
                </a:srgbClr>
              </a:solidFill>
              <a:latin typeface="Palatino Linotype"/>
            </a:endParaRPr>
          </a:p>
        </p:txBody>
      </p:sp>
      <p:sp>
        <p:nvSpPr>
          <p:cNvPr id="21" name="Title 1"/>
          <p:cNvSpPr>
            <a:spLocks noGrp="1"/>
          </p:cNvSpPr>
          <p:nvPr>
            <p:ph type="title"/>
          </p:nvPr>
        </p:nvSpPr>
        <p:spPr>
          <a:xfrm>
            <a:off x="682625" y="260350"/>
            <a:ext cx="7781925" cy="1143000"/>
          </a:xfrm>
        </p:spPr>
        <p:txBody>
          <a:bodyPr/>
          <a:lstStyle/>
          <a:p>
            <a:r>
              <a:rPr lang="en-US" dirty="0" smtClean="0">
                <a:latin typeface="Arial"/>
                <a:cs typeface="Arial"/>
              </a:rPr>
              <a:t>Editing Logic</a:t>
            </a:r>
            <a:endParaRPr lang="en-US" dirty="0">
              <a:latin typeface="Arial"/>
              <a:cs typeface="Arial"/>
            </a:endParaRPr>
          </a:p>
        </p:txBody>
      </p:sp>
      <p:sp>
        <p:nvSpPr>
          <p:cNvPr id="22"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23" name="Picture 22" descr="Apollo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spTree>
    <p:extLst>
      <p:ext uri="{BB962C8B-B14F-4D97-AF65-F5344CB8AC3E}">
        <p14:creationId xmlns:p14="http://schemas.microsoft.com/office/powerpoint/2010/main" val="526789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47194" y="1973200"/>
            <a:ext cx="4429769" cy="2520368"/>
          </a:xfrm>
        </p:spPr>
        <p:txBody>
          <a:bodyPr>
            <a:normAutofit/>
          </a:bodyPr>
          <a:lstStyle/>
          <a:p>
            <a:pPr>
              <a:lnSpc>
                <a:spcPct val="110000"/>
              </a:lnSpc>
            </a:pPr>
            <a:r>
              <a:rPr lang="en-US" sz="2200" dirty="0" smtClean="0"/>
              <a:t>Zoom to base level to review non-canonical splice site warnings. These do not necessarily need to be corrected, but should be flagged with the appropriate comment. </a:t>
            </a:r>
          </a:p>
          <a:p>
            <a:pPr>
              <a:lnSpc>
                <a:spcPct val="110000"/>
              </a:lnSpc>
            </a:pPr>
            <a:endParaRPr lang="en-US" sz="2200" dirty="0"/>
          </a:p>
        </p:txBody>
      </p:sp>
      <p:sp>
        <p:nvSpPr>
          <p:cNvPr id="6" name="Text Placeholder 5"/>
          <p:cNvSpPr>
            <a:spLocks noGrp="1"/>
          </p:cNvSpPr>
          <p:nvPr>
            <p:ph type="body" sz="quarter" idx="13"/>
          </p:nvPr>
        </p:nvSpPr>
        <p:spPr/>
        <p:txBody>
          <a:bodyPr/>
          <a:lstStyle/>
          <a:p>
            <a:r>
              <a:rPr lang="en-US" dirty="0" smtClean="0">
                <a:solidFill>
                  <a:srgbClr val="003366"/>
                </a:solidFill>
              </a:rPr>
              <a:t>Splice sites</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46</a:t>
            </a:fld>
            <a:r>
              <a:rPr lang="en-AU" smtClean="0"/>
              <a:t> |</a:t>
            </a:r>
            <a:endParaRPr lang="en-AU" dirty="0"/>
          </a:p>
        </p:txBody>
      </p:sp>
      <p:pic>
        <p:nvPicPr>
          <p:cNvPr id="7" name="Picture 6" descr="webapollo_5.png"/>
          <p:cNvPicPr>
            <a:picLocks noChangeAspect="1"/>
          </p:cNvPicPr>
          <p:nvPr/>
        </p:nvPicPr>
        <p:blipFill>
          <a:blip r:embed="rId2" cstate="print"/>
          <a:stretch>
            <a:fillRect/>
          </a:stretch>
        </p:blipFill>
        <p:spPr>
          <a:xfrm>
            <a:off x="228600" y="981153"/>
            <a:ext cx="3559957" cy="2209628"/>
          </a:xfrm>
          <a:prstGeom prst="rect">
            <a:avLst/>
          </a:prstGeom>
        </p:spPr>
      </p:pic>
      <p:sp>
        <p:nvSpPr>
          <p:cNvPr id="8" name="TextBox 7"/>
          <p:cNvSpPr txBox="1"/>
          <p:nvPr/>
        </p:nvSpPr>
        <p:spPr>
          <a:xfrm>
            <a:off x="304800" y="2380554"/>
            <a:ext cx="2365456" cy="276999"/>
          </a:xfrm>
          <a:prstGeom prst="rect">
            <a:avLst/>
          </a:prstGeom>
          <a:noFill/>
        </p:spPr>
        <p:txBody>
          <a:bodyPr wrap="none" rtlCol="0">
            <a:spAutoFit/>
          </a:bodyPr>
          <a:lstStyle/>
          <a:p>
            <a:r>
              <a:rPr lang="en-US" sz="1200" dirty="0" smtClean="0"/>
              <a:t>Exon/</a:t>
            </a:r>
            <a:r>
              <a:rPr lang="en-US" sz="1200" dirty="0" err="1" smtClean="0"/>
              <a:t>intron</a:t>
            </a:r>
            <a:r>
              <a:rPr lang="en-US" sz="1200" dirty="0" smtClean="0"/>
              <a:t> junction possible error</a:t>
            </a:r>
            <a:endParaRPr lang="en-US" sz="1200" dirty="0"/>
          </a:p>
        </p:txBody>
      </p:sp>
      <p:sp>
        <p:nvSpPr>
          <p:cNvPr id="9" name="TextBox 8"/>
          <p:cNvSpPr txBox="1"/>
          <p:nvPr/>
        </p:nvSpPr>
        <p:spPr>
          <a:xfrm>
            <a:off x="990600" y="2657553"/>
            <a:ext cx="1752600" cy="276999"/>
          </a:xfrm>
          <a:prstGeom prst="rect">
            <a:avLst/>
          </a:prstGeom>
          <a:noFill/>
        </p:spPr>
        <p:txBody>
          <a:bodyPr wrap="square" rtlCol="0">
            <a:spAutoFit/>
          </a:bodyPr>
          <a:lstStyle/>
          <a:p>
            <a:r>
              <a:rPr lang="en-US" sz="1200" dirty="0" smtClean="0"/>
              <a:t>Original model</a:t>
            </a:r>
            <a:endParaRPr lang="en-US" sz="1200" dirty="0"/>
          </a:p>
        </p:txBody>
      </p:sp>
      <p:sp>
        <p:nvSpPr>
          <p:cNvPr id="10" name="TextBox 9"/>
          <p:cNvSpPr txBox="1"/>
          <p:nvPr/>
        </p:nvSpPr>
        <p:spPr>
          <a:xfrm>
            <a:off x="1025412" y="2105103"/>
            <a:ext cx="1108188" cy="276999"/>
          </a:xfrm>
          <a:prstGeom prst="rect">
            <a:avLst/>
          </a:prstGeom>
          <a:noFill/>
        </p:spPr>
        <p:txBody>
          <a:bodyPr wrap="none" rtlCol="0">
            <a:spAutoFit/>
          </a:bodyPr>
          <a:lstStyle/>
          <a:p>
            <a:r>
              <a:rPr lang="en-US" sz="1200" dirty="0" smtClean="0"/>
              <a:t>Curated model</a:t>
            </a:r>
            <a:endParaRPr lang="en-US" sz="1200" dirty="0"/>
          </a:p>
        </p:txBody>
      </p:sp>
      <p:sp>
        <p:nvSpPr>
          <p:cNvPr id="11" name="Rectangle 10"/>
          <p:cNvSpPr/>
          <p:nvPr/>
        </p:nvSpPr>
        <p:spPr>
          <a:xfrm>
            <a:off x="283357" y="2952641"/>
            <a:ext cx="3352800" cy="1569660"/>
          </a:xfrm>
          <a:prstGeom prst="rect">
            <a:avLst/>
          </a:prstGeom>
        </p:spPr>
        <p:txBody>
          <a:bodyPr wrap="square">
            <a:spAutoFit/>
          </a:bodyPr>
          <a:lstStyle/>
          <a:p>
            <a:pPr algn="just"/>
            <a:r>
              <a:rPr lang="en-US" sz="1200" i="1" dirty="0" smtClean="0">
                <a:solidFill>
                  <a:srgbClr val="003366"/>
                </a:solidFill>
              </a:rPr>
              <a:t>Non-canonical splices</a:t>
            </a:r>
            <a:r>
              <a:rPr lang="en-US" sz="1200" dirty="0" smtClean="0">
                <a:solidFill>
                  <a:srgbClr val="003366"/>
                </a:solidFill>
              </a:rPr>
              <a:t> are indicated by an orange circle with a white exclamation point inside, placed over the edge of the offending exon. </a:t>
            </a:r>
          </a:p>
          <a:p>
            <a:pPr algn="just"/>
            <a:r>
              <a:rPr lang="en-US" sz="1200" dirty="0" smtClean="0">
                <a:solidFill>
                  <a:srgbClr val="003366"/>
                </a:solidFill>
              </a:rPr>
              <a:t>Most insects, have a valid non-canonical site GC-AG. Other non-canonical splice sites are unverified. Web Apollo flags GC splice donors as non-canonical.</a:t>
            </a:r>
          </a:p>
        </p:txBody>
      </p:sp>
      <p:sp>
        <p:nvSpPr>
          <p:cNvPr id="15" name="Rectangle 14"/>
          <p:cNvSpPr/>
          <p:nvPr/>
        </p:nvSpPr>
        <p:spPr bwMode="auto">
          <a:xfrm>
            <a:off x="2696319" y="4530965"/>
            <a:ext cx="3597170" cy="140951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6" name="Group 15"/>
          <p:cNvGrpSpPr/>
          <p:nvPr/>
        </p:nvGrpSpPr>
        <p:grpSpPr>
          <a:xfrm>
            <a:off x="5626804" y="4621839"/>
            <a:ext cx="684830" cy="1182145"/>
            <a:chOff x="5486400" y="762000"/>
            <a:chExt cx="1143000" cy="1723158"/>
          </a:xfrm>
        </p:grpSpPr>
        <p:pic>
          <p:nvPicPr>
            <p:cNvPr id="19" name="Picture 18"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20" name="Freeform 19"/>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8" name="Freeform 27"/>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Rectangle 1"/>
          <p:cNvSpPr/>
          <p:nvPr/>
        </p:nvSpPr>
        <p:spPr>
          <a:xfrm>
            <a:off x="2673639" y="4511118"/>
            <a:ext cx="2396910" cy="338554"/>
          </a:xfrm>
          <a:prstGeom prst="rect">
            <a:avLst/>
          </a:prstGeom>
        </p:spPr>
        <p:txBody>
          <a:bodyPr wrap="none">
            <a:spAutoFit/>
          </a:bodyPr>
          <a:lstStyle/>
          <a:p>
            <a:r>
              <a:rPr lang="en-US" sz="1600" b="1" dirty="0" smtClean="0">
                <a:solidFill>
                  <a:srgbClr val="003366"/>
                </a:solidFill>
              </a:rPr>
              <a:t>Canonical splice sites:</a:t>
            </a:r>
            <a:endParaRPr lang="en-US" sz="1600" b="1" dirty="0">
              <a:solidFill>
                <a:srgbClr val="003366"/>
              </a:solidFill>
            </a:endParaRPr>
          </a:p>
        </p:txBody>
      </p:sp>
      <p:sp>
        <p:nvSpPr>
          <p:cNvPr id="32" name="Rectangle 31"/>
          <p:cNvSpPr/>
          <p:nvPr/>
        </p:nvSpPr>
        <p:spPr>
          <a:xfrm>
            <a:off x="2673639" y="5529872"/>
            <a:ext cx="2784737" cy="338554"/>
          </a:xfrm>
          <a:prstGeom prst="rect">
            <a:avLst/>
          </a:prstGeom>
        </p:spPr>
        <p:txBody>
          <a:bodyPr wrap="none">
            <a:spAutoFit/>
          </a:bodyPr>
          <a:lstStyle/>
          <a:p>
            <a:r>
              <a:rPr lang="en-US" sz="1600" dirty="0" smtClean="0">
                <a:solidFill>
                  <a:srgbClr val="003366"/>
                </a:solidFill>
              </a:rPr>
              <a:t>3’</a:t>
            </a:r>
            <a:r>
              <a:rPr lang="en-US" sz="1600" dirty="0">
                <a:solidFill>
                  <a:srgbClr val="003366"/>
                </a:solidFill>
              </a:rPr>
              <a:t>-…exon]</a:t>
            </a:r>
            <a:r>
              <a:rPr lang="en-US" sz="1600" dirty="0" smtClean="0">
                <a:solidFill>
                  <a:srgbClr val="003366"/>
                </a:solidFill>
              </a:rPr>
              <a:t>GA / TG</a:t>
            </a:r>
            <a:r>
              <a:rPr lang="en-US" sz="1600" dirty="0">
                <a:solidFill>
                  <a:srgbClr val="003366"/>
                </a:solidFill>
              </a:rPr>
              <a:t>[exon…</a:t>
            </a:r>
            <a:r>
              <a:rPr lang="en-US" sz="1600" dirty="0" smtClean="0">
                <a:solidFill>
                  <a:srgbClr val="003366"/>
                </a:solidFill>
              </a:rPr>
              <a:t>-5’</a:t>
            </a:r>
            <a:endParaRPr lang="en-US" sz="1600" dirty="0">
              <a:solidFill>
                <a:srgbClr val="003366"/>
              </a:solidFill>
            </a:endParaRPr>
          </a:p>
        </p:txBody>
      </p:sp>
      <p:sp>
        <p:nvSpPr>
          <p:cNvPr id="33" name="Rectangle 32"/>
          <p:cNvSpPr/>
          <p:nvPr/>
        </p:nvSpPr>
        <p:spPr>
          <a:xfrm>
            <a:off x="2673639" y="5019772"/>
            <a:ext cx="2784737" cy="338554"/>
          </a:xfrm>
          <a:prstGeom prst="rect">
            <a:avLst/>
          </a:prstGeom>
        </p:spPr>
        <p:txBody>
          <a:bodyPr wrap="none">
            <a:spAutoFit/>
          </a:bodyPr>
          <a:lstStyle/>
          <a:p>
            <a:r>
              <a:rPr lang="en-US" sz="1600" dirty="0">
                <a:solidFill>
                  <a:srgbClr val="003366"/>
                </a:solidFill>
              </a:rPr>
              <a:t>5’-…exon]</a:t>
            </a:r>
            <a:r>
              <a:rPr lang="en-US" sz="1600" dirty="0" smtClean="0">
                <a:solidFill>
                  <a:srgbClr val="003366"/>
                </a:solidFill>
              </a:rPr>
              <a:t>GT / AG</a:t>
            </a:r>
            <a:r>
              <a:rPr lang="en-US" sz="1600" dirty="0">
                <a:solidFill>
                  <a:srgbClr val="003366"/>
                </a:solidFill>
              </a:rPr>
              <a:t>[exon…-3’</a:t>
            </a:r>
          </a:p>
        </p:txBody>
      </p:sp>
      <p:sp>
        <p:nvSpPr>
          <p:cNvPr id="34" name="Rectangle 33"/>
          <p:cNvSpPr/>
          <p:nvPr/>
        </p:nvSpPr>
        <p:spPr>
          <a:xfrm>
            <a:off x="2673639" y="5371112"/>
            <a:ext cx="3118462" cy="276999"/>
          </a:xfrm>
          <a:prstGeom prst="rect">
            <a:avLst/>
          </a:prstGeom>
        </p:spPr>
        <p:txBody>
          <a:bodyPr wrap="none">
            <a:spAutoFit/>
          </a:bodyPr>
          <a:lstStyle/>
          <a:p>
            <a:r>
              <a:rPr lang="en-US" sz="1200" dirty="0" smtClean="0">
                <a:solidFill>
                  <a:srgbClr val="003366"/>
                </a:solidFill>
              </a:rPr>
              <a:t>reverse strand, not reverse-complemented:</a:t>
            </a:r>
            <a:endParaRPr lang="en-US" sz="1200" dirty="0">
              <a:solidFill>
                <a:srgbClr val="003366"/>
              </a:solidFill>
            </a:endParaRPr>
          </a:p>
        </p:txBody>
      </p:sp>
      <p:sp>
        <p:nvSpPr>
          <p:cNvPr id="35" name="Rectangle 34"/>
          <p:cNvSpPr/>
          <p:nvPr/>
        </p:nvSpPr>
        <p:spPr>
          <a:xfrm>
            <a:off x="2673639" y="4866337"/>
            <a:ext cx="1168259" cy="276999"/>
          </a:xfrm>
          <a:prstGeom prst="rect">
            <a:avLst/>
          </a:prstGeom>
        </p:spPr>
        <p:txBody>
          <a:bodyPr wrap="none">
            <a:spAutoFit/>
          </a:bodyPr>
          <a:lstStyle/>
          <a:p>
            <a:r>
              <a:rPr lang="en-US" sz="1200" dirty="0" smtClean="0">
                <a:solidFill>
                  <a:srgbClr val="003366"/>
                </a:solidFill>
              </a:rPr>
              <a:t>forward strand</a:t>
            </a:r>
            <a:endParaRPr lang="en-US" sz="1200" dirty="0">
              <a:solidFill>
                <a:srgbClr val="003366"/>
              </a:solidFill>
            </a:endParaRPr>
          </a:p>
        </p:txBody>
      </p:sp>
      <p:sp>
        <p:nvSpPr>
          <p:cNvPr id="3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46</a:t>
            </a:fld>
            <a:endParaRPr lang="en-US">
              <a:solidFill>
                <a:srgbClr val="898989">
                  <a:alpha val="60000"/>
                </a:srgbClr>
              </a:solidFill>
              <a:latin typeface="Palatino Linotype"/>
            </a:endParaRPr>
          </a:p>
        </p:txBody>
      </p:sp>
      <p:sp>
        <p:nvSpPr>
          <p:cNvPr id="38"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extLst>
      <p:ext uri="{BB962C8B-B14F-4D97-AF65-F5344CB8AC3E}">
        <p14:creationId xmlns:p14="http://schemas.microsoft.com/office/powerpoint/2010/main" val="2178849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908038" y="5047629"/>
            <a:ext cx="2878754" cy="97278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Content Placeholder 4"/>
          <p:cNvSpPr>
            <a:spLocks noGrp="1"/>
          </p:cNvSpPr>
          <p:nvPr>
            <p:ph idx="1"/>
          </p:nvPr>
        </p:nvSpPr>
        <p:spPr>
          <a:xfrm>
            <a:off x="3733800" y="990600"/>
            <a:ext cx="5086350" cy="5029811"/>
          </a:xfrm>
        </p:spPr>
        <p:txBody>
          <a:bodyPr>
            <a:normAutofit/>
          </a:bodyPr>
          <a:lstStyle/>
          <a:p>
            <a:pPr algn="just">
              <a:lnSpc>
                <a:spcPct val="110000"/>
              </a:lnSpc>
            </a:pPr>
            <a:r>
              <a:rPr lang="en-US" sz="1800" dirty="0" smtClean="0"/>
              <a:t>Some gene prediction algorithms do not recognize GC splice sites, thus the intron/exon junction may be incorrect. For example, one such gene prediction algorithm may ignore a true GC donor and select another non-canonical splice site that is less frequently observed in nature. </a:t>
            </a:r>
          </a:p>
          <a:p>
            <a:pPr algn="just">
              <a:lnSpc>
                <a:spcPct val="110000"/>
              </a:lnSpc>
            </a:pPr>
            <a:r>
              <a:rPr lang="en-US" sz="1800" dirty="0" smtClean="0"/>
              <a:t>Therefore, if upon inspection you find a non-canonical splice site that is rarely observed in nature, you may wish to search the region for a more frequent in-frame non-canonical splice site, such as a GC donor. If there is an in-frame site close that is more likely to be the correct splice donor, you may make this adjustment while zoomed at base level. </a:t>
            </a:r>
          </a:p>
          <a:p>
            <a:pPr algn="just">
              <a:lnSpc>
                <a:spcPct val="110000"/>
              </a:lnSpc>
            </a:pPr>
            <a:endParaRPr lang="en-US" sz="1800" dirty="0"/>
          </a:p>
        </p:txBody>
      </p:sp>
      <p:sp>
        <p:nvSpPr>
          <p:cNvPr id="6" name="Text Placeholder 5"/>
          <p:cNvSpPr>
            <a:spLocks noGrp="1"/>
          </p:cNvSpPr>
          <p:nvPr>
            <p:ph type="body" sz="quarter" idx="13"/>
          </p:nvPr>
        </p:nvSpPr>
        <p:spPr/>
        <p:txBody>
          <a:bodyPr/>
          <a:lstStyle/>
          <a:p>
            <a:r>
              <a:rPr lang="en-US" dirty="0" smtClean="0">
                <a:solidFill>
                  <a:srgbClr val="003366"/>
                </a:solidFill>
              </a:rPr>
              <a:t>Splice sites (keep this in mind)</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47</a:t>
            </a:fld>
            <a:r>
              <a:rPr lang="en-AU" smtClean="0"/>
              <a:t> |</a:t>
            </a:r>
            <a:endParaRPr lang="en-AU" dirty="0"/>
          </a:p>
        </p:txBody>
      </p:sp>
      <p:pic>
        <p:nvPicPr>
          <p:cNvPr id="7" name="Picture 6" descr="webapollo_5.png"/>
          <p:cNvPicPr>
            <a:picLocks noChangeAspect="1"/>
          </p:cNvPicPr>
          <p:nvPr/>
        </p:nvPicPr>
        <p:blipFill>
          <a:blip r:embed="rId2" cstate="print"/>
          <a:stretch>
            <a:fillRect/>
          </a:stretch>
        </p:blipFill>
        <p:spPr>
          <a:xfrm>
            <a:off x="228600" y="981153"/>
            <a:ext cx="3559957" cy="2209628"/>
          </a:xfrm>
          <a:prstGeom prst="rect">
            <a:avLst/>
          </a:prstGeom>
        </p:spPr>
      </p:pic>
      <p:sp>
        <p:nvSpPr>
          <p:cNvPr id="8" name="TextBox 7"/>
          <p:cNvSpPr txBox="1"/>
          <p:nvPr/>
        </p:nvSpPr>
        <p:spPr>
          <a:xfrm>
            <a:off x="304800" y="2380554"/>
            <a:ext cx="2365456" cy="276999"/>
          </a:xfrm>
          <a:prstGeom prst="rect">
            <a:avLst/>
          </a:prstGeom>
          <a:noFill/>
        </p:spPr>
        <p:txBody>
          <a:bodyPr wrap="none" rtlCol="0">
            <a:spAutoFit/>
          </a:bodyPr>
          <a:lstStyle/>
          <a:p>
            <a:r>
              <a:rPr lang="en-US" sz="1200" dirty="0" smtClean="0"/>
              <a:t>Exon/</a:t>
            </a:r>
            <a:r>
              <a:rPr lang="en-US" sz="1200" dirty="0" err="1" smtClean="0"/>
              <a:t>intron</a:t>
            </a:r>
            <a:r>
              <a:rPr lang="en-US" sz="1200" dirty="0" smtClean="0"/>
              <a:t> junction possible error</a:t>
            </a:r>
            <a:endParaRPr lang="en-US" sz="1200" dirty="0"/>
          </a:p>
        </p:txBody>
      </p:sp>
      <p:sp>
        <p:nvSpPr>
          <p:cNvPr id="9" name="TextBox 8"/>
          <p:cNvSpPr txBox="1"/>
          <p:nvPr/>
        </p:nvSpPr>
        <p:spPr>
          <a:xfrm>
            <a:off x="990600" y="2657553"/>
            <a:ext cx="1752600" cy="276999"/>
          </a:xfrm>
          <a:prstGeom prst="rect">
            <a:avLst/>
          </a:prstGeom>
          <a:noFill/>
        </p:spPr>
        <p:txBody>
          <a:bodyPr wrap="square" rtlCol="0">
            <a:spAutoFit/>
          </a:bodyPr>
          <a:lstStyle/>
          <a:p>
            <a:r>
              <a:rPr lang="en-US" sz="1200" dirty="0" smtClean="0"/>
              <a:t>Original model</a:t>
            </a:r>
            <a:endParaRPr lang="en-US" sz="1200" dirty="0"/>
          </a:p>
        </p:txBody>
      </p:sp>
      <p:sp>
        <p:nvSpPr>
          <p:cNvPr id="10" name="TextBox 9"/>
          <p:cNvSpPr txBox="1"/>
          <p:nvPr/>
        </p:nvSpPr>
        <p:spPr>
          <a:xfrm>
            <a:off x="1025412" y="2105103"/>
            <a:ext cx="1108188" cy="276999"/>
          </a:xfrm>
          <a:prstGeom prst="rect">
            <a:avLst/>
          </a:prstGeom>
          <a:noFill/>
        </p:spPr>
        <p:txBody>
          <a:bodyPr wrap="none" rtlCol="0">
            <a:spAutoFit/>
          </a:bodyPr>
          <a:lstStyle/>
          <a:p>
            <a:r>
              <a:rPr lang="en-US" sz="1200" dirty="0" smtClean="0"/>
              <a:t>Curated model</a:t>
            </a:r>
            <a:endParaRPr lang="en-US" sz="1200" dirty="0"/>
          </a:p>
        </p:txBody>
      </p:sp>
      <p:sp>
        <p:nvSpPr>
          <p:cNvPr id="15" name="Rectangle 14"/>
          <p:cNvSpPr/>
          <p:nvPr/>
        </p:nvSpPr>
        <p:spPr bwMode="auto">
          <a:xfrm>
            <a:off x="231088" y="3270889"/>
            <a:ext cx="3597170" cy="140951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6" name="Group 15"/>
          <p:cNvGrpSpPr/>
          <p:nvPr/>
        </p:nvGrpSpPr>
        <p:grpSpPr>
          <a:xfrm>
            <a:off x="3161573" y="3361763"/>
            <a:ext cx="684830" cy="1182145"/>
            <a:chOff x="5486400" y="762000"/>
            <a:chExt cx="1143000" cy="1723158"/>
          </a:xfrm>
        </p:grpSpPr>
        <p:pic>
          <p:nvPicPr>
            <p:cNvPr id="19" name="Picture 18"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20" name="Freeform 19"/>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8" name="Freeform 27"/>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1418916" y="5222673"/>
            <a:ext cx="2322515" cy="615553"/>
          </a:xfrm>
          <a:prstGeom prst="rect">
            <a:avLst/>
          </a:prstGeom>
          <a:noFill/>
        </p:spPr>
        <p:txBody>
          <a:bodyPr wrap="square" rtlCol="0">
            <a:spAutoFit/>
          </a:bodyPr>
          <a:lstStyle/>
          <a:p>
            <a:r>
              <a:rPr lang="en-US" sz="1700" dirty="0" smtClean="0">
                <a:solidFill>
                  <a:srgbClr val="003366"/>
                </a:solidFill>
              </a:rPr>
              <a:t>Use RNA-</a:t>
            </a:r>
            <a:r>
              <a:rPr lang="en-US" sz="1700" dirty="0" err="1" smtClean="0">
                <a:solidFill>
                  <a:srgbClr val="003366"/>
                </a:solidFill>
              </a:rPr>
              <a:t>Seq</a:t>
            </a:r>
            <a:r>
              <a:rPr lang="en-US" sz="1700" dirty="0" smtClean="0">
                <a:solidFill>
                  <a:srgbClr val="003366"/>
                </a:solidFill>
              </a:rPr>
              <a:t> data to make a decision.</a:t>
            </a:r>
            <a:endParaRPr lang="en-US" sz="1700" dirty="0">
              <a:solidFill>
                <a:srgbClr val="003366"/>
              </a:solidFill>
            </a:endParaRPr>
          </a:p>
        </p:txBody>
      </p:sp>
      <p:sp>
        <p:nvSpPr>
          <p:cNvPr id="2" name="Rectangle 1"/>
          <p:cNvSpPr/>
          <p:nvPr/>
        </p:nvSpPr>
        <p:spPr>
          <a:xfrm>
            <a:off x="208408" y="3251042"/>
            <a:ext cx="2396910" cy="338554"/>
          </a:xfrm>
          <a:prstGeom prst="rect">
            <a:avLst/>
          </a:prstGeom>
        </p:spPr>
        <p:txBody>
          <a:bodyPr wrap="none">
            <a:spAutoFit/>
          </a:bodyPr>
          <a:lstStyle/>
          <a:p>
            <a:r>
              <a:rPr lang="en-US" sz="1600" b="1" dirty="0" smtClean="0">
                <a:solidFill>
                  <a:srgbClr val="003366"/>
                </a:solidFill>
              </a:rPr>
              <a:t>Canonical splice sites:</a:t>
            </a:r>
            <a:endParaRPr lang="en-US" sz="1600" b="1" dirty="0">
              <a:solidFill>
                <a:srgbClr val="003366"/>
              </a:solidFill>
            </a:endParaRPr>
          </a:p>
        </p:txBody>
      </p:sp>
      <p:sp>
        <p:nvSpPr>
          <p:cNvPr id="32" name="Rectangle 31"/>
          <p:cNvSpPr/>
          <p:nvPr/>
        </p:nvSpPr>
        <p:spPr>
          <a:xfrm>
            <a:off x="208408" y="4269796"/>
            <a:ext cx="2784737" cy="338554"/>
          </a:xfrm>
          <a:prstGeom prst="rect">
            <a:avLst/>
          </a:prstGeom>
        </p:spPr>
        <p:txBody>
          <a:bodyPr wrap="none">
            <a:spAutoFit/>
          </a:bodyPr>
          <a:lstStyle/>
          <a:p>
            <a:r>
              <a:rPr lang="en-US" sz="1600" dirty="0" smtClean="0">
                <a:solidFill>
                  <a:srgbClr val="003366"/>
                </a:solidFill>
              </a:rPr>
              <a:t>3’</a:t>
            </a:r>
            <a:r>
              <a:rPr lang="en-US" sz="1600" dirty="0">
                <a:solidFill>
                  <a:srgbClr val="003366"/>
                </a:solidFill>
              </a:rPr>
              <a:t>-…exon]</a:t>
            </a:r>
            <a:r>
              <a:rPr lang="en-US" sz="1600" dirty="0" smtClean="0">
                <a:solidFill>
                  <a:srgbClr val="003366"/>
                </a:solidFill>
              </a:rPr>
              <a:t>GA / TG</a:t>
            </a:r>
            <a:r>
              <a:rPr lang="en-US" sz="1600" dirty="0">
                <a:solidFill>
                  <a:srgbClr val="003366"/>
                </a:solidFill>
              </a:rPr>
              <a:t>[exon…</a:t>
            </a:r>
            <a:r>
              <a:rPr lang="en-US" sz="1600" dirty="0" smtClean="0">
                <a:solidFill>
                  <a:srgbClr val="003366"/>
                </a:solidFill>
              </a:rPr>
              <a:t>-5’</a:t>
            </a:r>
            <a:endParaRPr lang="en-US" sz="1600" dirty="0">
              <a:solidFill>
                <a:srgbClr val="003366"/>
              </a:solidFill>
            </a:endParaRPr>
          </a:p>
        </p:txBody>
      </p:sp>
      <p:sp>
        <p:nvSpPr>
          <p:cNvPr id="33" name="Rectangle 32"/>
          <p:cNvSpPr/>
          <p:nvPr/>
        </p:nvSpPr>
        <p:spPr>
          <a:xfrm>
            <a:off x="208408" y="3759696"/>
            <a:ext cx="2784737" cy="338554"/>
          </a:xfrm>
          <a:prstGeom prst="rect">
            <a:avLst/>
          </a:prstGeom>
        </p:spPr>
        <p:txBody>
          <a:bodyPr wrap="none">
            <a:spAutoFit/>
          </a:bodyPr>
          <a:lstStyle/>
          <a:p>
            <a:r>
              <a:rPr lang="en-US" sz="1600" dirty="0">
                <a:solidFill>
                  <a:srgbClr val="003366"/>
                </a:solidFill>
              </a:rPr>
              <a:t>5’-…exon]</a:t>
            </a:r>
            <a:r>
              <a:rPr lang="en-US" sz="1600" dirty="0" smtClean="0">
                <a:solidFill>
                  <a:srgbClr val="003366"/>
                </a:solidFill>
              </a:rPr>
              <a:t>GT / AG</a:t>
            </a:r>
            <a:r>
              <a:rPr lang="en-US" sz="1600" dirty="0">
                <a:solidFill>
                  <a:srgbClr val="003366"/>
                </a:solidFill>
              </a:rPr>
              <a:t>[exon…-3’</a:t>
            </a:r>
          </a:p>
        </p:txBody>
      </p:sp>
      <p:sp>
        <p:nvSpPr>
          <p:cNvPr id="34" name="Rectangle 33"/>
          <p:cNvSpPr/>
          <p:nvPr/>
        </p:nvSpPr>
        <p:spPr>
          <a:xfrm>
            <a:off x="208408" y="4111036"/>
            <a:ext cx="3118462" cy="276999"/>
          </a:xfrm>
          <a:prstGeom prst="rect">
            <a:avLst/>
          </a:prstGeom>
        </p:spPr>
        <p:txBody>
          <a:bodyPr wrap="none">
            <a:spAutoFit/>
          </a:bodyPr>
          <a:lstStyle/>
          <a:p>
            <a:r>
              <a:rPr lang="en-US" sz="1200" dirty="0" smtClean="0">
                <a:solidFill>
                  <a:srgbClr val="003366"/>
                </a:solidFill>
              </a:rPr>
              <a:t>reverse strand, not reverse-complemented:</a:t>
            </a:r>
            <a:endParaRPr lang="en-US" sz="1200" dirty="0">
              <a:solidFill>
                <a:srgbClr val="003366"/>
              </a:solidFill>
            </a:endParaRPr>
          </a:p>
        </p:txBody>
      </p:sp>
      <p:sp>
        <p:nvSpPr>
          <p:cNvPr id="35" name="Rectangle 34"/>
          <p:cNvSpPr/>
          <p:nvPr/>
        </p:nvSpPr>
        <p:spPr>
          <a:xfrm>
            <a:off x="208408" y="3606261"/>
            <a:ext cx="1168259" cy="276999"/>
          </a:xfrm>
          <a:prstGeom prst="rect">
            <a:avLst/>
          </a:prstGeom>
        </p:spPr>
        <p:txBody>
          <a:bodyPr wrap="none">
            <a:spAutoFit/>
          </a:bodyPr>
          <a:lstStyle/>
          <a:p>
            <a:r>
              <a:rPr lang="en-US" sz="1200" dirty="0" smtClean="0">
                <a:solidFill>
                  <a:srgbClr val="003366"/>
                </a:solidFill>
              </a:rPr>
              <a:t>forward strand</a:t>
            </a:r>
            <a:endParaRPr lang="en-US" sz="1200" dirty="0">
              <a:solidFill>
                <a:srgbClr val="003366"/>
              </a:solidFill>
            </a:endParaRPr>
          </a:p>
        </p:txBody>
      </p:sp>
      <p:grpSp>
        <p:nvGrpSpPr>
          <p:cNvPr id="37" name="Group 36"/>
          <p:cNvGrpSpPr/>
          <p:nvPr/>
        </p:nvGrpSpPr>
        <p:grpSpPr>
          <a:xfrm flipH="1">
            <a:off x="840701" y="5062784"/>
            <a:ext cx="568156" cy="957627"/>
            <a:chOff x="5486400" y="762000"/>
            <a:chExt cx="1143000" cy="1723158"/>
          </a:xfrm>
        </p:grpSpPr>
        <p:pic>
          <p:nvPicPr>
            <p:cNvPr id="38" name="Picture 37"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39" name="Freeform 38"/>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Freeform 44"/>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Freeform 46"/>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0"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47</a:t>
            </a:fld>
            <a:endParaRPr lang="en-US">
              <a:solidFill>
                <a:srgbClr val="898989">
                  <a:alpha val="60000"/>
                </a:srgbClr>
              </a:solidFill>
              <a:latin typeface="Palatino Linotype"/>
            </a:endParaRPr>
          </a:p>
        </p:txBody>
      </p:sp>
      <p:sp>
        <p:nvSpPr>
          <p:cNvPr id="51"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6" y="919081"/>
            <a:ext cx="5605874" cy="4807736"/>
          </a:xfrm>
        </p:spPr>
        <p:txBody>
          <a:bodyPr>
            <a:noAutofit/>
          </a:bodyPr>
          <a:lstStyle/>
          <a:p>
            <a:pPr>
              <a:lnSpc>
                <a:spcPct val="120000"/>
              </a:lnSpc>
            </a:pPr>
            <a:r>
              <a:rPr lang="en-US" sz="2000" dirty="0" smtClean="0"/>
              <a:t>Web Apollo calculates the longest possible open reading frame (ORF) that includes canonical ‘Start’ and ‘Stop’ signals within the predicted exons. </a:t>
            </a:r>
          </a:p>
          <a:p>
            <a:pPr>
              <a:lnSpc>
                <a:spcPct val="120000"/>
              </a:lnSpc>
            </a:pPr>
            <a:r>
              <a:rPr lang="en-US" sz="2000" dirty="0" smtClean="0"/>
              <a:t>If it appears to have calculated an incorrect </a:t>
            </a:r>
            <a:r>
              <a:rPr lang="en-US" sz="2000" dirty="0"/>
              <a:t>‘Start’ </a:t>
            </a:r>
            <a:r>
              <a:rPr lang="en-US" sz="2000" dirty="0" smtClean="0"/>
              <a:t>signal, you may modify </a:t>
            </a:r>
            <a:r>
              <a:rPr lang="en-US" sz="2000" dirty="0"/>
              <a:t>it </a:t>
            </a:r>
            <a:r>
              <a:rPr lang="en-US" sz="2000" dirty="0" smtClean="0"/>
              <a:t>selecting </a:t>
            </a:r>
            <a:r>
              <a:rPr lang="en-US" sz="2000" dirty="0"/>
              <a:t>an in-frame ‘Start’ codon further up or </a:t>
            </a:r>
            <a:r>
              <a:rPr lang="en-US" sz="2000" dirty="0" smtClean="0"/>
              <a:t>downstream, depending on evidence (protein database, additional evidence tracks). An upstream </a:t>
            </a:r>
            <a:r>
              <a:rPr lang="en-US" sz="2000" dirty="0"/>
              <a:t>‘Start’ codon </a:t>
            </a:r>
            <a:r>
              <a:rPr lang="en-US" sz="2000" dirty="0" smtClean="0"/>
              <a:t>may be present outside the predicted gene model, within a region supported by another evidence track. </a:t>
            </a:r>
            <a:endParaRPr lang="en-US" sz="2000" dirty="0"/>
          </a:p>
        </p:txBody>
      </p:sp>
      <p:sp>
        <p:nvSpPr>
          <p:cNvPr id="6" name="Text Placeholder 5"/>
          <p:cNvSpPr>
            <a:spLocks noGrp="1"/>
          </p:cNvSpPr>
          <p:nvPr>
            <p:ph type="body" sz="quarter" idx="13"/>
          </p:nvPr>
        </p:nvSpPr>
        <p:spPr/>
        <p:txBody>
          <a:bodyPr/>
          <a:lstStyle/>
          <a:p>
            <a:r>
              <a:rPr lang="en-US" dirty="0" smtClean="0">
                <a:solidFill>
                  <a:srgbClr val="003366"/>
                </a:solidFill>
              </a:rPr>
              <a:t>‘Start’ and ‘Stop’ sites</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48</a:t>
            </a:fld>
            <a:r>
              <a:rPr lang="en-AU" smtClean="0"/>
              <a:t> |</a:t>
            </a:r>
            <a:endParaRPr lang="en-AU" dirty="0"/>
          </a:p>
        </p:txBody>
      </p:sp>
      <p:pic>
        <p:nvPicPr>
          <p:cNvPr id="2" name="Picture 1" descr="WA-set-st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916" y="1327328"/>
            <a:ext cx="3095234" cy="3469585"/>
          </a:xfrm>
          <a:prstGeom prst="rect">
            <a:avLst/>
          </a:prstGeom>
        </p:spPr>
      </p:pic>
      <p:sp>
        <p:nvSpPr>
          <p:cNvPr id="37" name="Rectangle 36"/>
          <p:cNvSpPr/>
          <p:nvPr/>
        </p:nvSpPr>
        <p:spPr bwMode="auto">
          <a:xfrm>
            <a:off x="7353970" y="1587630"/>
            <a:ext cx="281995" cy="104693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9"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48</a:t>
            </a:fld>
            <a:endParaRPr lang="en-US">
              <a:solidFill>
                <a:srgbClr val="898989">
                  <a:alpha val="60000"/>
                </a:srgbClr>
              </a:solidFill>
              <a:latin typeface="Palatino Linotype"/>
            </a:endParaRPr>
          </a:p>
        </p:txBody>
      </p:sp>
      <p:sp>
        <p:nvSpPr>
          <p:cNvPr id="40"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919081"/>
            <a:ext cx="8461375" cy="4807736"/>
          </a:xfrm>
        </p:spPr>
        <p:txBody>
          <a:bodyPr>
            <a:noAutofit/>
          </a:bodyPr>
          <a:lstStyle/>
          <a:p>
            <a:pPr>
              <a:lnSpc>
                <a:spcPct val="120000"/>
              </a:lnSpc>
            </a:pPr>
            <a:r>
              <a:rPr lang="en-US" sz="2000" dirty="0" smtClean="0"/>
              <a:t>Note that the </a:t>
            </a:r>
            <a:r>
              <a:rPr lang="en-US" sz="2000" dirty="0"/>
              <a:t>‘Start’ codon </a:t>
            </a:r>
            <a:r>
              <a:rPr lang="en-US" sz="2000" dirty="0" smtClean="0"/>
              <a:t>may also be located in a non-predicted exon further upstream. If you cannot identify that exon, add the appropriate note in the transcript’s ‘Comments’ section.</a:t>
            </a:r>
          </a:p>
          <a:p>
            <a:pPr>
              <a:lnSpc>
                <a:spcPct val="120000"/>
              </a:lnSpc>
            </a:pPr>
            <a:r>
              <a:rPr lang="en-US" sz="2000" dirty="0" smtClean="0"/>
              <a:t>In very rare cases, the actual </a:t>
            </a:r>
            <a:r>
              <a:rPr lang="en-US" sz="2000" dirty="0"/>
              <a:t>‘Start’ codon </a:t>
            </a:r>
            <a:r>
              <a:rPr lang="en-US" sz="2000" dirty="0" smtClean="0"/>
              <a:t>may be non-canonical (non-ATG). </a:t>
            </a:r>
          </a:p>
          <a:p>
            <a:pPr>
              <a:lnSpc>
                <a:spcPct val="120000"/>
              </a:lnSpc>
            </a:pPr>
            <a:r>
              <a:rPr lang="en-US" sz="2000" dirty="0" smtClean="0"/>
              <a:t>In some cases, a </a:t>
            </a:r>
            <a:r>
              <a:rPr lang="en-US" sz="2000" dirty="0"/>
              <a:t>‘Stop’ codon </a:t>
            </a:r>
            <a:r>
              <a:rPr lang="en-US" sz="2000" dirty="0" smtClean="0"/>
              <a:t>may not be automatically identified. Check to see if there are data supporting a 3’ extension of the terminal exon or additional 3’ exons with valid splice sites. </a:t>
            </a:r>
            <a:endParaRPr lang="en-US" sz="2000" dirty="0"/>
          </a:p>
        </p:txBody>
      </p:sp>
      <p:sp>
        <p:nvSpPr>
          <p:cNvPr id="6" name="Text Placeholder 5"/>
          <p:cNvSpPr>
            <a:spLocks noGrp="1"/>
          </p:cNvSpPr>
          <p:nvPr>
            <p:ph type="body" sz="quarter" idx="13"/>
          </p:nvPr>
        </p:nvSpPr>
        <p:spPr/>
        <p:txBody>
          <a:bodyPr/>
          <a:lstStyle/>
          <a:p>
            <a:r>
              <a:rPr lang="en-US" dirty="0" smtClean="0">
                <a:solidFill>
                  <a:srgbClr val="003366"/>
                </a:solidFill>
              </a:rPr>
              <a:t>‘Start’ and ‘Stop’ sites (keep in mind)</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49</a:t>
            </a:fld>
            <a:r>
              <a:rPr lang="en-AU" smtClean="0"/>
              <a:t> |</a:t>
            </a:r>
            <a:endParaRPr lang="en-AU"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49</a:t>
            </a:fld>
            <a:endParaRPr lang="en-US">
              <a:solidFill>
                <a:srgbClr val="898989">
                  <a:alpha val="60000"/>
                </a:srgbClr>
              </a:solidFill>
              <a:latin typeface="Palatino Linotype"/>
            </a:endParaRPr>
          </a:p>
        </p:txBody>
      </p:sp>
      <p:sp>
        <p:nvSpPr>
          <p:cNvPr id="8"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extLst>
      <p:ext uri="{BB962C8B-B14F-4D97-AF65-F5344CB8AC3E}">
        <p14:creationId xmlns:p14="http://schemas.microsoft.com/office/powerpoint/2010/main" val="173048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this workshop you will:</a:t>
            </a:r>
            <a:endParaRPr lang="en-US" dirty="0"/>
          </a:p>
        </p:txBody>
      </p:sp>
      <p:sp>
        <p:nvSpPr>
          <p:cNvPr id="3" name="Content Placeholder 2"/>
          <p:cNvSpPr>
            <a:spLocks noGrp="1"/>
          </p:cNvSpPr>
          <p:nvPr>
            <p:ph idx="1"/>
          </p:nvPr>
        </p:nvSpPr>
        <p:spPr>
          <a:xfrm>
            <a:off x="682625" y="1296957"/>
            <a:ext cx="7781925" cy="4645056"/>
          </a:xfrm>
        </p:spPr>
        <p:txBody>
          <a:bodyPr/>
          <a:lstStyle/>
          <a:p>
            <a:pPr>
              <a:buFont typeface="Arial"/>
              <a:buChar char="•"/>
            </a:pPr>
            <a:r>
              <a:rPr lang="en-US" sz="2300" dirty="0" smtClean="0"/>
              <a:t>Learn </a:t>
            </a:r>
            <a:r>
              <a:rPr lang="en-US" sz="2300" dirty="0"/>
              <a:t>to identify </a:t>
            </a:r>
            <a:r>
              <a:rPr lang="en-US" sz="2300" dirty="0" smtClean="0"/>
              <a:t>homologs </a:t>
            </a:r>
            <a:r>
              <a:rPr lang="en-US" sz="2300" dirty="0"/>
              <a:t>of known genes of interest in </a:t>
            </a:r>
            <a:r>
              <a:rPr lang="en-US" sz="2300" dirty="0" smtClean="0"/>
              <a:t>your </a:t>
            </a:r>
            <a:r>
              <a:rPr lang="en-US" sz="2300" dirty="0"/>
              <a:t>newly sequenced </a:t>
            </a:r>
            <a:r>
              <a:rPr lang="en-US" sz="2300" dirty="0" smtClean="0"/>
              <a:t>genome.</a:t>
            </a:r>
            <a:endParaRPr lang="en-US" sz="2300" dirty="0"/>
          </a:p>
          <a:p>
            <a:pPr>
              <a:buFont typeface="Arial"/>
              <a:buChar char="•"/>
            </a:pPr>
            <a:r>
              <a:rPr lang="en-US" sz="2300" dirty="0" smtClean="0"/>
              <a:t>Become </a:t>
            </a:r>
            <a:r>
              <a:rPr lang="en-US" sz="2300" dirty="0"/>
              <a:t>familiar with the environment and functionality of the Web Apollo genome annotation editing tool.</a:t>
            </a:r>
          </a:p>
          <a:p>
            <a:pPr>
              <a:buFont typeface="Arial"/>
              <a:buChar char="•"/>
            </a:pPr>
            <a:r>
              <a:rPr lang="en-US" sz="2300" dirty="0" smtClean="0"/>
              <a:t>Learn </a:t>
            </a:r>
            <a:r>
              <a:rPr lang="en-US" sz="2300" dirty="0"/>
              <a:t>how to corroborate </a:t>
            </a:r>
            <a:r>
              <a:rPr lang="en-US" sz="2300" dirty="0" smtClean="0"/>
              <a:t>and / or </a:t>
            </a:r>
            <a:r>
              <a:rPr lang="en-US" sz="2300" dirty="0"/>
              <a:t>modify automatically annotated gene models using all available evidence in Web Apollo.</a:t>
            </a:r>
          </a:p>
          <a:p>
            <a:pPr>
              <a:buFont typeface="Arial"/>
              <a:buChar char="•"/>
            </a:pPr>
            <a:r>
              <a:rPr lang="en-US" sz="2300" dirty="0" smtClean="0"/>
              <a:t>Understand </a:t>
            </a:r>
            <a:r>
              <a:rPr lang="en-US" sz="2300" dirty="0"/>
              <a:t>the process of curation in the context of genome annotation: </a:t>
            </a:r>
            <a:r>
              <a:rPr lang="en-US" sz="2300" dirty="0" smtClean="0"/>
              <a:t>from </a:t>
            </a:r>
            <a:r>
              <a:rPr lang="en-US" sz="2300" dirty="0"/>
              <a:t>the assembled genome sequence to manual curation via automated annotation, among other things</a:t>
            </a:r>
            <a:r>
              <a:rPr lang="en-US" sz="2300" dirty="0" smtClean="0"/>
              <a:t>.</a:t>
            </a:r>
            <a:endParaRPr lang="en-US" sz="2300" dirty="0"/>
          </a:p>
        </p:txBody>
      </p:sp>
      <p:sp>
        <p:nvSpPr>
          <p:cNvPr id="4" name="Footer Placeholder 3"/>
          <p:cNvSpPr>
            <a:spLocks noGrp="1"/>
          </p:cNvSpPr>
          <p:nvPr>
            <p:ph type="ftr" sz="quarter" idx="10"/>
          </p:nvPr>
        </p:nvSpPr>
        <p:spPr/>
        <p:txBody>
          <a:bodyPr/>
          <a:lstStyle/>
          <a:p>
            <a:pPr>
              <a:defRPr/>
            </a:pPr>
            <a:r>
              <a:rPr lang="en-US" smtClean="0"/>
              <a:t>Footer</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5</a:t>
            </a:fld>
            <a:endParaRPr lang="en-US" dirty="0"/>
          </a:p>
        </p:txBody>
      </p:sp>
    </p:spTree>
    <p:extLst>
      <p:ext uri="{BB962C8B-B14F-4D97-AF65-F5344CB8AC3E}">
        <p14:creationId xmlns:p14="http://schemas.microsoft.com/office/powerpoint/2010/main" val="29419719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02F40"/>
        </a:solidFill>
        <a:effectLst/>
      </p:bgPr>
    </p:bg>
    <p:spTree>
      <p:nvGrpSpPr>
        <p:cNvPr id="1" name=""/>
        <p:cNvGrpSpPr/>
        <p:nvPr/>
      </p:nvGrpSpPr>
      <p:grpSpPr>
        <a:xfrm>
          <a:off x="0" y="0"/>
          <a:ext cx="0" cy="0"/>
          <a:chOff x="0" y="0"/>
          <a:chExt cx="0" cy="0"/>
        </a:xfrm>
      </p:grpSpPr>
      <p:pic>
        <p:nvPicPr>
          <p:cNvPr id="2" name="Picture 1" descr="chrome_sn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3919"/>
            <a:ext cx="9172514" cy="4237443"/>
          </a:xfrm>
          <a:prstGeom prst="rect">
            <a:avLst/>
          </a:prstGeom>
        </p:spPr>
      </p:pic>
      <p:sp>
        <p:nvSpPr>
          <p:cNvPr id="5" name="Rectangle 4"/>
          <p:cNvSpPr/>
          <p:nvPr/>
        </p:nvSpPr>
        <p:spPr bwMode="auto">
          <a:xfrm>
            <a:off x="7710953" y="6112380"/>
            <a:ext cx="1326738" cy="635053"/>
          </a:xfrm>
          <a:prstGeom prst="rect">
            <a:avLst/>
          </a:prstGeom>
          <a:solidFill>
            <a:srgbClr val="202F4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1598530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3585" y="1234392"/>
            <a:ext cx="8221237" cy="3108913"/>
          </a:xfrm>
        </p:spPr>
        <p:txBody>
          <a:bodyPr>
            <a:normAutofit fontScale="70000" lnSpcReduction="20000"/>
          </a:bodyPr>
          <a:lstStyle/>
          <a:p>
            <a:pPr marL="0" indent="0">
              <a:lnSpc>
                <a:spcPct val="120000"/>
              </a:lnSpc>
              <a:buNone/>
            </a:pPr>
            <a:r>
              <a:rPr lang="en-US" dirty="0" smtClean="0"/>
              <a:t>Evidence may support joining two or more different gene models. </a:t>
            </a:r>
            <a:r>
              <a:rPr lang="en-US" b="1" dirty="0" smtClean="0"/>
              <a:t>Warning:</a:t>
            </a:r>
            <a:r>
              <a:rPr lang="en-US" dirty="0" smtClean="0"/>
              <a:t> protein alignments may have incorrect splice sites and lack non-conserved regions!</a:t>
            </a:r>
          </a:p>
          <a:p>
            <a:pPr marL="457200" indent="-457200">
              <a:lnSpc>
                <a:spcPct val="120000"/>
              </a:lnSpc>
              <a:buFont typeface="+mj-lt"/>
              <a:buAutoNum type="arabicPeriod"/>
            </a:pPr>
            <a:r>
              <a:rPr lang="en-US" dirty="0" smtClean="0"/>
              <a:t>Drag and drop each gene model to ‘User-created Annotations’ area. Shift click to select an intron from each gene model and right click to select the ‘Merge’ option from the menu. </a:t>
            </a:r>
            <a:endParaRPr lang="en-US" dirty="0"/>
          </a:p>
          <a:p>
            <a:pPr marL="457200" indent="-457200">
              <a:lnSpc>
                <a:spcPct val="120000"/>
              </a:lnSpc>
              <a:buFont typeface="+mj-lt"/>
              <a:buAutoNum type="arabicPeriod"/>
            </a:pPr>
            <a:r>
              <a:rPr lang="en-US" dirty="0" smtClean="0"/>
              <a:t>Drag </a:t>
            </a:r>
            <a:r>
              <a:rPr lang="en-US" dirty="0"/>
              <a:t>supporting evidence tracks over the candidate models to corroborate overlap, or review edge matching and coverage across models</a:t>
            </a:r>
            <a:r>
              <a:rPr lang="en-US" dirty="0" smtClean="0"/>
              <a:t>.</a:t>
            </a:r>
          </a:p>
          <a:p>
            <a:pPr marL="457200" indent="-457200">
              <a:lnSpc>
                <a:spcPct val="120000"/>
              </a:lnSpc>
              <a:buFont typeface="+mj-lt"/>
              <a:buAutoNum type="arabicPeriod"/>
            </a:pPr>
            <a:r>
              <a:rPr lang="en-US" dirty="0" smtClean="0"/>
              <a:t>Check the resulting translation by querying a protein database</a:t>
            </a:r>
            <a:r>
              <a:rPr lang="en-US" dirty="0"/>
              <a:t> </a:t>
            </a:r>
            <a:r>
              <a:rPr lang="en-US" dirty="0" smtClean="0"/>
              <a:t>e.g. </a:t>
            </a:r>
            <a:r>
              <a:rPr lang="en-US" dirty="0" err="1" smtClean="0"/>
              <a:t>UniProt</a:t>
            </a:r>
            <a:r>
              <a:rPr lang="en-US" dirty="0" smtClean="0"/>
              <a:t>. Record the IDs of both starting gene models in ‘</a:t>
            </a:r>
            <a:r>
              <a:rPr lang="en-US" dirty="0" err="1" smtClean="0"/>
              <a:t>DBXref</a:t>
            </a:r>
            <a:r>
              <a:rPr lang="en-US" dirty="0" smtClean="0"/>
              <a:t>’ and add comments to record that this annotation is the result of a merge.</a:t>
            </a:r>
          </a:p>
        </p:txBody>
      </p:sp>
      <p:sp>
        <p:nvSpPr>
          <p:cNvPr id="6" name="Text Placeholder 5"/>
          <p:cNvSpPr>
            <a:spLocks noGrp="1"/>
          </p:cNvSpPr>
          <p:nvPr>
            <p:ph type="body" sz="quarter" idx="13"/>
          </p:nvPr>
        </p:nvSpPr>
        <p:spPr>
          <a:xfrm>
            <a:off x="360363" y="270000"/>
            <a:ext cx="8460000" cy="975732"/>
          </a:xfrm>
        </p:spPr>
        <p:txBody>
          <a:bodyPr>
            <a:normAutofit fontScale="85000" lnSpcReduction="20000"/>
          </a:bodyPr>
          <a:lstStyle/>
          <a:p>
            <a:pPr>
              <a:lnSpc>
                <a:spcPct val="120000"/>
              </a:lnSpc>
            </a:pPr>
            <a:r>
              <a:rPr lang="en-US" sz="3800" dirty="0" smtClean="0">
                <a:solidFill>
                  <a:srgbClr val="003366"/>
                </a:solidFill>
              </a:rPr>
              <a:t>Complex Cases: </a:t>
            </a:r>
          </a:p>
          <a:p>
            <a:pPr>
              <a:lnSpc>
                <a:spcPct val="120000"/>
              </a:lnSpc>
            </a:pPr>
            <a:r>
              <a:rPr lang="en-US" sz="2400" dirty="0" smtClean="0">
                <a:solidFill>
                  <a:srgbClr val="003366"/>
                </a:solidFill>
              </a:rPr>
              <a:t>Merge two gene predictions on the same scaffold</a:t>
            </a:r>
          </a:p>
        </p:txBody>
      </p:sp>
      <p:sp>
        <p:nvSpPr>
          <p:cNvPr id="4" name="Slide Number Placeholder 3"/>
          <p:cNvSpPr>
            <a:spLocks noGrp="1"/>
          </p:cNvSpPr>
          <p:nvPr>
            <p:ph type="sldNum" sz="quarter" idx="4"/>
          </p:nvPr>
        </p:nvSpPr>
        <p:spPr/>
        <p:txBody>
          <a:bodyPr/>
          <a:lstStyle/>
          <a:p>
            <a:fld id="{2ABE124A-B5C5-46E0-B944-45307B126769}" type="slidenum">
              <a:rPr lang="en-AU" smtClean="0"/>
              <a:pPr/>
              <a:t>51</a:t>
            </a:fld>
            <a:r>
              <a:rPr lang="en-AU" dirty="0" smtClean="0"/>
              <a:t> |</a:t>
            </a:r>
            <a:endParaRPr lang="en-AU" dirty="0"/>
          </a:p>
        </p:txBody>
      </p:sp>
      <p:sp>
        <p:nvSpPr>
          <p:cNvPr id="38"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51</a:t>
            </a:fld>
            <a:endParaRPr lang="en-US">
              <a:solidFill>
                <a:srgbClr val="898989">
                  <a:alpha val="60000"/>
                </a:srgbClr>
              </a:solidFill>
              <a:latin typeface="Palatino Linotype"/>
            </a:endParaRPr>
          </a:p>
        </p:txBody>
      </p:sp>
      <p:pic>
        <p:nvPicPr>
          <p:cNvPr id="10" name="Picture 9" descr="WA-me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93" y="4288002"/>
            <a:ext cx="8720182" cy="1733655"/>
          </a:xfrm>
          <a:prstGeom prst="rect">
            <a:avLst/>
          </a:prstGeom>
        </p:spPr>
      </p:pic>
      <p:sp>
        <p:nvSpPr>
          <p:cNvPr id="37" name="Rectangle 36"/>
          <p:cNvSpPr/>
          <p:nvPr/>
        </p:nvSpPr>
        <p:spPr bwMode="auto">
          <a:xfrm>
            <a:off x="453585" y="4753814"/>
            <a:ext cx="4063880" cy="769441"/>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extBox 1"/>
          <p:cNvSpPr txBox="1"/>
          <p:nvPr/>
        </p:nvSpPr>
        <p:spPr>
          <a:xfrm>
            <a:off x="453584" y="4753814"/>
            <a:ext cx="3719368" cy="769441"/>
          </a:xfrm>
          <a:prstGeom prst="rect">
            <a:avLst/>
          </a:prstGeom>
          <a:noFill/>
        </p:spPr>
        <p:txBody>
          <a:bodyPr wrap="square" rtlCol="0">
            <a:spAutoFit/>
          </a:bodyPr>
          <a:lstStyle/>
          <a:p>
            <a:r>
              <a:rPr lang="en-US" sz="1100" b="1" dirty="0">
                <a:solidFill>
                  <a:srgbClr val="003366"/>
                </a:solidFill>
              </a:rPr>
              <a:t>Red lines around exons:</a:t>
            </a:r>
          </a:p>
          <a:p>
            <a:r>
              <a:rPr lang="en-US" sz="1100" dirty="0" smtClean="0">
                <a:solidFill>
                  <a:srgbClr val="003366"/>
                </a:solidFill>
              </a:rPr>
              <a:t>‘edge-matching’ allows </a:t>
            </a:r>
            <a:r>
              <a:rPr lang="en-US" sz="1100" dirty="0">
                <a:solidFill>
                  <a:srgbClr val="003366"/>
                </a:solidFill>
              </a:rPr>
              <a:t>annotators to confirm </a:t>
            </a:r>
            <a:r>
              <a:rPr lang="en-US" sz="1100" dirty="0" smtClean="0">
                <a:solidFill>
                  <a:srgbClr val="003366"/>
                </a:solidFill>
              </a:rPr>
              <a:t>whether the evidence </a:t>
            </a:r>
            <a:r>
              <a:rPr lang="en-US" sz="1100" dirty="0">
                <a:solidFill>
                  <a:srgbClr val="003366"/>
                </a:solidFill>
              </a:rPr>
              <a:t>is in agreement without examining each exon at the base level</a:t>
            </a:r>
            <a:r>
              <a:rPr lang="en-US" sz="1100" dirty="0" smtClean="0">
                <a:solidFill>
                  <a:srgbClr val="003366"/>
                </a:solidFill>
              </a:rPr>
              <a:t>.</a:t>
            </a:r>
            <a:endParaRPr lang="en-US" sz="1100" dirty="0">
              <a:solidFill>
                <a:srgbClr val="003366"/>
              </a:solidFill>
            </a:endParaRPr>
          </a:p>
        </p:txBody>
      </p:sp>
      <p:grpSp>
        <p:nvGrpSpPr>
          <p:cNvPr id="24" name="Group 23"/>
          <p:cNvGrpSpPr/>
          <p:nvPr/>
        </p:nvGrpSpPr>
        <p:grpSpPr>
          <a:xfrm>
            <a:off x="4111997" y="4787834"/>
            <a:ext cx="371448" cy="694360"/>
            <a:chOff x="5486400" y="762000"/>
            <a:chExt cx="1143000" cy="1723158"/>
          </a:xfrm>
        </p:grpSpPr>
        <p:pic>
          <p:nvPicPr>
            <p:cNvPr id="25" name="Picture 24" descr="superdot.png"/>
            <p:cNvPicPr>
              <a:picLocks noChangeAspect="1"/>
            </p:cNvPicPr>
            <p:nvPr/>
          </p:nvPicPr>
          <p:blipFill>
            <a:blip r:embed="rId3" cstate="print"/>
            <a:stretch>
              <a:fillRect/>
            </a:stretch>
          </p:blipFill>
          <p:spPr>
            <a:xfrm flipH="1">
              <a:off x="5486400" y="762000"/>
              <a:ext cx="1143000" cy="1723158"/>
            </a:xfrm>
            <a:prstGeom prst="rect">
              <a:avLst/>
            </a:prstGeom>
          </p:spPr>
        </p:pic>
        <p:sp>
          <p:nvSpPr>
            <p:cNvPr id="26" name="Freeform 25"/>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4" name="Freeform 33"/>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9"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268414"/>
            <a:ext cx="8461375" cy="2723346"/>
          </a:xfrm>
        </p:spPr>
        <p:txBody>
          <a:bodyPr>
            <a:normAutofit/>
          </a:bodyPr>
          <a:lstStyle/>
          <a:p>
            <a:r>
              <a:rPr lang="en-US" dirty="0" smtClean="0"/>
              <a:t>One or more splits may be recommended when different segments of the predicted protein align to two or more different families of protein </a:t>
            </a:r>
            <a:r>
              <a:rPr lang="en-US" dirty="0" err="1" smtClean="0"/>
              <a:t>homologs</a:t>
            </a:r>
            <a:r>
              <a:rPr lang="en-US" dirty="0" smtClean="0"/>
              <a:t>, and the predicted protein does not align to any known protein over its entire length. Transcript data may support a split (if so, verify that it is not a case of alternative transcripts). </a:t>
            </a:r>
          </a:p>
        </p:txBody>
      </p:sp>
      <p:sp>
        <p:nvSpPr>
          <p:cNvPr id="6" name="Text Placeholder 5"/>
          <p:cNvSpPr>
            <a:spLocks noGrp="1"/>
          </p:cNvSpPr>
          <p:nvPr>
            <p:ph type="body" sz="quarter" idx="13"/>
          </p:nvPr>
        </p:nvSpPr>
        <p:spPr/>
        <p:txBody>
          <a:bodyPr>
            <a:normAutofit/>
          </a:bodyPr>
          <a:lstStyle/>
          <a:p>
            <a:r>
              <a:rPr lang="en-US" dirty="0" smtClean="0">
                <a:solidFill>
                  <a:srgbClr val="003366"/>
                </a:solidFill>
              </a:rPr>
              <a:t>Complex Cases: Split a gene prediction</a:t>
            </a:r>
          </a:p>
        </p:txBody>
      </p:sp>
      <p:sp>
        <p:nvSpPr>
          <p:cNvPr id="4" name="Slide Number Placeholder 3"/>
          <p:cNvSpPr>
            <a:spLocks noGrp="1"/>
          </p:cNvSpPr>
          <p:nvPr>
            <p:ph type="sldNum" sz="quarter" idx="4"/>
          </p:nvPr>
        </p:nvSpPr>
        <p:spPr/>
        <p:txBody>
          <a:bodyPr/>
          <a:lstStyle/>
          <a:p>
            <a:fld id="{2ABE124A-B5C5-46E0-B944-45307B126769}" type="slidenum">
              <a:rPr lang="en-AU" smtClean="0"/>
              <a:pPr/>
              <a:t>52</a:t>
            </a:fld>
            <a:r>
              <a:rPr lang="en-AU" smtClean="0"/>
              <a:t> |</a:t>
            </a:r>
            <a:endParaRPr lang="en-AU"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52</a:t>
            </a:fld>
            <a:endParaRPr lang="en-US">
              <a:solidFill>
                <a:srgbClr val="898989">
                  <a:alpha val="60000"/>
                </a:srgbClr>
              </a:solidFill>
              <a:latin typeface="Palatino Linotype"/>
            </a:endParaRPr>
          </a:p>
        </p:txBody>
      </p:sp>
      <p:pic>
        <p:nvPicPr>
          <p:cNvPr id="8" name="Picture 7" descr="WA-spli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02" y="3902462"/>
            <a:ext cx="6489700" cy="1562100"/>
          </a:xfrm>
          <a:prstGeom prst="rect">
            <a:avLst/>
          </a:prstGeom>
        </p:spPr>
      </p:pic>
      <p:sp>
        <p:nvSpPr>
          <p:cNvPr id="9"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b_Apollo_Window_DNA-track_sm.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0" y="1631936"/>
            <a:ext cx="9144000" cy="3362206"/>
          </a:xfrm>
          <a:prstGeom prst="rect">
            <a:avLst/>
          </a:prstGeom>
        </p:spPr>
      </p:pic>
      <p:grpSp>
        <p:nvGrpSpPr>
          <p:cNvPr id="14" name="Group 13"/>
          <p:cNvGrpSpPr/>
          <p:nvPr/>
        </p:nvGrpSpPr>
        <p:grpSpPr>
          <a:xfrm>
            <a:off x="1403770" y="2447836"/>
            <a:ext cx="2590961" cy="2184067"/>
            <a:chOff x="1403770" y="2371825"/>
            <a:chExt cx="2590961" cy="2184067"/>
          </a:xfrm>
        </p:grpSpPr>
        <p:sp>
          <p:nvSpPr>
            <p:cNvPr id="73" name="TextBox 72"/>
            <p:cNvSpPr txBox="1"/>
            <p:nvPr/>
          </p:nvSpPr>
          <p:spPr>
            <a:xfrm>
              <a:off x="2039861" y="2371825"/>
              <a:ext cx="1318779" cy="338554"/>
            </a:xfrm>
            <a:prstGeom prst="rect">
              <a:avLst/>
            </a:prstGeom>
            <a:noFill/>
            <a:ln w="57150" cmpd="sng">
              <a:solidFill>
                <a:schemeClr val="accent6">
                  <a:lumMod val="60000"/>
                  <a:lumOff val="40000"/>
                </a:schemeClr>
              </a:solidFill>
            </a:ln>
          </p:spPr>
          <p:txBody>
            <a:bodyPr wrap="square" rtlCol="0">
              <a:spAutoFit/>
            </a:bodyPr>
            <a:lstStyle/>
            <a:p>
              <a:pPr algn="ctr"/>
              <a:r>
                <a:rPr lang="en-US" sz="1600" b="1" dirty="0">
                  <a:solidFill>
                    <a:srgbClr val="003366"/>
                  </a:solidFill>
                  <a:latin typeface="Arial"/>
                  <a:cs typeface="Arial"/>
                </a:rPr>
                <a:t>DNA Track</a:t>
              </a:r>
            </a:p>
          </p:txBody>
        </p:sp>
        <p:sp>
          <p:nvSpPr>
            <p:cNvPr id="74" name="TextBox 73"/>
            <p:cNvSpPr txBox="1"/>
            <p:nvPr/>
          </p:nvSpPr>
          <p:spPr>
            <a:xfrm>
              <a:off x="1403770" y="4278893"/>
              <a:ext cx="2590961" cy="276999"/>
            </a:xfrm>
            <a:prstGeom prst="rect">
              <a:avLst/>
            </a:prstGeom>
            <a:noFill/>
            <a:ln w="57150" cmpd="sng">
              <a:solidFill>
                <a:srgbClr val="6B6BCF"/>
              </a:solidFill>
            </a:ln>
          </p:spPr>
          <p:txBody>
            <a:bodyPr wrap="square" rtlCol="0">
              <a:spAutoFit/>
            </a:bodyPr>
            <a:lstStyle/>
            <a:p>
              <a:pPr algn="ctr"/>
              <a:r>
                <a:rPr lang="en-US" sz="1200" b="1" dirty="0">
                  <a:solidFill>
                    <a:srgbClr val="003366"/>
                  </a:solidFill>
                  <a:latin typeface="Arial"/>
                  <a:cs typeface="Arial"/>
                </a:rPr>
                <a:t>‘User-created Annotations’ Track</a:t>
              </a:r>
            </a:p>
          </p:txBody>
        </p:sp>
      </p:grpSp>
      <p:pic>
        <p:nvPicPr>
          <p:cNvPr id="9" name="Picture 8" descr="Web_Apollo_Window_DNA-track-insertion.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21728" y="3363187"/>
            <a:ext cx="2366818" cy="1314899"/>
          </a:xfrm>
          <a:prstGeom prst="rect">
            <a:avLst/>
          </a:prstGeom>
        </p:spPr>
      </p:pic>
      <p:pic>
        <p:nvPicPr>
          <p:cNvPr id="11" name="Picture 10" descr="Web_Apollo_Window_DNA-track-insertion3.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05200" y="5095844"/>
            <a:ext cx="1844008" cy="1586105"/>
          </a:xfrm>
          <a:prstGeom prst="rect">
            <a:avLst/>
          </a:prstGeom>
        </p:spPr>
      </p:pic>
      <p:sp>
        <p:nvSpPr>
          <p:cNvPr id="2" name="Title 1"/>
          <p:cNvSpPr>
            <a:spLocks noGrp="1"/>
          </p:cNvSpPr>
          <p:nvPr>
            <p:ph type="title"/>
          </p:nvPr>
        </p:nvSpPr>
        <p:spPr/>
        <p:txBody>
          <a:bodyPr/>
          <a:lstStyle/>
          <a:p>
            <a:r>
              <a:rPr lang="en-US" dirty="0"/>
              <a:t>Complex Cases: </a:t>
            </a:r>
            <a:r>
              <a:rPr lang="en-US" dirty="0" err="1"/>
              <a:t>Frameshifts</a:t>
            </a:r>
            <a:r>
              <a:rPr lang="en-US" dirty="0"/>
              <a:t>, single-base errors, and </a:t>
            </a:r>
            <a:r>
              <a:rPr lang="en-US" dirty="0" err="1"/>
              <a:t>selenocysteines</a:t>
            </a:r>
            <a:endParaRPr lang="en-US" dirty="0"/>
          </a:p>
        </p:txBody>
      </p:sp>
      <p:sp>
        <p:nvSpPr>
          <p:cNvPr id="12" name="Slide Number Placeholder 11"/>
          <p:cNvSpPr>
            <a:spLocks noGrp="1"/>
          </p:cNvSpPr>
          <p:nvPr>
            <p:ph type="sldNum" sz="quarter" idx="11"/>
          </p:nvPr>
        </p:nvSpPr>
        <p:spPr/>
        <p:txBody>
          <a:bodyPr/>
          <a:lstStyle/>
          <a:p>
            <a:fld id="{829F2198-332C-C14D-9D43-AA1BE21296F4}" type="slidenum">
              <a:rPr lang="en-US" smtClean="0">
                <a:solidFill>
                  <a:srgbClr val="898989">
                    <a:alpha val="60000"/>
                  </a:srgbClr>
                </a:solidFill>
                <a:latin typeface="Palatino Linotype"/>
              </a:rPr>
              <a:pPr/>
              <a:t>53</a:t>
            </a:fld>
            <a:endParaRPr lang="en-US">
              <a:solidFill>
                <a:srgbClr val="898989">
                  <a:alpha val="60000"/>
                </a:srgbClr>
              </a:solidFill>
              <a:latin typeface="Palatino Linotype"/>
            </a:endParaRPr>
          </a:p>
        </p:txBody>
      </p:sp>
      <p:sp>
        <p:nvSpPr>
          <p:cNvPr id="15" name="Footer Placeholder 3"/>
          <p:cNvSpPr>
            <a:spLocks noGrp="1"/>
          </p:cNvSpPr>
          <p:nvPr>
            <p:ph type="ftr" sz="quarter" idx="10"/>
          </p:nvPr>
        </p:nvSpPr>
        <p:spPr>
          <a:xfrm>
            <a:off x="592138" y="6356350"/>
            <a:ext cx="2895600" cy="365125"/>
          </a:xfrm>
        </p:spPr>
        <p:txBody>
          <a:bodyPr/>
          <a:lstStyle/>
          <a:p>
            <a:pPr>
              <a:defRPr/>
            </a:pPr>
            <a:r>
              <a:rPr lang="en-US" dirty="0" smtClean="0"/>
              <a:t>4. Becoming Acquainted with Web Apollo.</a:t>
            </a:r>
            <a:endParaRPr lang="en-US" dirty="0"/>
          </a:p>
        </p:txBody>
      </p:sp>
      <p:pic>
        <p:nvPicPr>
          <p:cNvPr id="16" name="Picture 15" descr="ApolloLogo.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072" y="5595102"/>
            <a:ext cx="1042131" cy="377685"/>
          </a:xfrm>
          <a:prstGeom prst="rect">
            <a:avLst/>
          </a:prstGeom>
        </p:spPr>
      </p:pic>
      <p:grpSp>
        <p:nvGrpSpPr>
          <p:cNvPr id="6" name="Group 5"/>
          <p:cNvGrpSpPr/>
          <p:nvPr/>
        </p:nvGrpSpPr>
        <p:grpSpPr>
          <a:xfrm>
            <a:off x="5349208" y="1492198"/>
            <a:ext cx="3364215" cy="4541999"/>
            <a:chOff x="5349208" y="1492198"/>
            <a:chExt cx="3364215" cy="4541999"/>
          </a:xfrm>
        </p:grpSpPr>
        <p:pic>
          <p:nvPicPr>
            <p:cNvPr id="10" name="Picture 9" descr="Web_Apollo_Window_DNA-track-insertion2.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79319" y="4678086"/>
              <a:ext cx="2482273" cy="1356111"/>
            </a:xfrm>
            <a:prstGeom prst="rect">
              <a:avLst/>
            </a:prstGeom>
          </p:spPr>
        </p:pic>
        <p:pic>
          <p:nvPicPr>
            <p:cNvPr id="3" name="Picture 2" descr="deletion-scree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968" y="3363187"/>
              <a:ext cx="1730455" cy="1065707"/>
            </a:xfrm>
            <a:prstGeom prst="rect">
              <a:avLst/>
            </a:prstGeom>
          </p:spPr>
        </p:pic>
        <p:pic>
          <p:nvPicPr>
            <p:cNvPr id="4" name="Picture 3" descr="substitution-scree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9208" y="1492198"/>
              <a:ext cx="2345031" cy="1294192"/>
            </a:xfrm>
            <a:prstGeom prst="rect">
              <a:avLst/>
            </a:prstGeom>
          </p:spPr>
        </p:pic>
      </p:grpSp>
    </p:spTree>
    <p:extLst>
      <p:ext uri="{BB962C8B-B14F-4D97-AF65-F5344CB8AC3E}">
        <p14:creationId xmlns:p14="http://schemas.microsoft.com/office/powerpoint/2010/main" val="2105207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775" y="1678787"/>
            <a:ext cx="8461375" cy="4306764"/>
          </a:xfrm>
        </p:spPr>
        <p:txBody>
          <a:bodyPr>
            <a:normAutofit fontScale="62500" lnSpcReduction="20000"/>
          </a:bodyPr>
          <a:lstStyle/>
          <a:p>
            <a:pPr marL="457200" indent="-457200">
              <a:buFont typeface="+mj-lt"/>
              <a:buAutoNum type="arabicPeriod"/>
            </a:pPr>
            <a:r>
              <a:rPr lang="en-US" dirty="0" smtClean="0"/>
              <a:t>Web Apollo allows annotators to make single base modifications or </a:t>
            </a:r>
            <a:r>
              <a:rPr lang="en-US" dirty="0" err="1" smtClean="0"/>
              <a:t>frameshifts</a:t>
            </a:r>
            <a:r>
              <a:rPr lang="en-US" dirty="0" smtClean="0"/>
              <a:t> that are reflected in the sequence and structure of any transcripts overlapping the modification. Note that these manipulations do NOT change the underlying genomic sequence. </a:t>
            </a:r>
          </a:p>
          <a:p>
            <a:pPr marL="457200" indent="-457200">
              <a:buFont typeface="+mj-lt"/>
              <a:buAutoNum type="arabicPeriod"/>
            </a:pPr>
            <a:r>
              <a:rPr lang="en-US" dirty="0" smtClean="0"/>
              <a:t>If you determine that you need to make one of these changes, zoom in to the nucleotide level and right click </a:t>
            </a:r>
            <a:r>
              <a:rPr lang="en-US" dirty="0"/>
              <a:t>over a single nucleotide on </a:t>
            </a:r>
            <a:r>
              <a:rPr lang="en-US" dirty="0" smtClean="0"/>
              <a:t>the genomic sequence to access a menu that provides options for creating insertions, deletions or substitutions</a:t>
            </a:r>
            <a:r>
              <a:rPr lang="en-US" dirty="0"/>
              <a:t>. </a:t>
            </a:r>
            <a:endParaRPr lang="en-US" dirty="0" smtClean="0"/>
          </a:p>
          <a:p>
            <a:pPr marL="457200" indent="-457200">
              <a:buFont typeface="+mj-lt"/>
              <a:buAutoNum type="arabicPeriod"/>
            </a:pPr>
            <a:r>
              <a:rPr lang="en-US" dirty="0" smtClean="0"/>
              <a:t>The ‘Create Genomic Insertion’ feature will require you to enter the necessary string of nucleotide residues that will be inserted to the right of the cursor’s current location. The ‘Create Genomic Deletion’ option will require you to enter the length of the deletion, starting with the nucleotide where the cursor is positioned. The ‘Create Genomic Substitution’ feature asks for the string of nucleotide residues that will replace the ones on the DNA track.</a:t>
            </a:r>
          </a:p>
          <a:p>
            <a:pPr marL="457200" indent="-457200">
              <a:buFont typeface="+mj-lt"/>
              <a:buAutoNum type="arabicPeriod"/>
            </a:pPr>
            <a:r>
              <a:rPr lang="en-US" dirty="0" smtClean="0"/>
              <a:t>Once you have entered the modifications, Web Apollo will recalculate the corrected transcript and protein sequences, which will appear when you use the right-click menu ‘Get Sequence’ option. Since the underlying genomic sequence is reflected in all annotations that include the modified region you should alert the curators of your organisms database using the ‘Comments’ section to report the CDS edits. </a:t>
            </a:r>
          </a:p>
          <a:p>
            <a:pPr marL="457200" indent="-457200">
              <a:buFont typeface="+mj-lt"/>
              <a:buAutoNum type="arabicPeriod"/>
            </a:pPr>
            <a:r>
              <a:rPr lang="en-US" dirty="0" smtClean="0"/>
              <a:t>In special cases such as </a:t>
            </a:r>
            <a:r>
              <a:rPr lang="en-US" dirty="0" err="1" smtClean="0"/>
              <a:t>selenocysteine</a:t>
            </a:r>
            <a:r>
              <a:rPr lang="en-US" dirty="0" smtClean="0"/>
              <a:t> containing proteins (read-throughs), right-click over the offending/premature ‘Stop’ signal and choose the ‘Set </a:t>
            </a:r>
            <a:r>
              <a:rPr lang="en-US" dirty="0" err="1" smtClean="0"/>
              <a:t>readthrough</a:t>
            </a:r>
            <a:r>
              <a:rPr lang="en-US" dirty="0" smtClean="0"/>
              <a:t> stop codon’ option from the menu.</a:t>
            </a:r>
          </a:p>
          <a:p>
            <a:pPr>
              <a:buNone/>
            </a:pPr>
            <a:endParaRPr lang="en-US" dirty="0"/>
          </a:p>
        </p:txBody>
      </p:sp>
      <p:sp>
        <p:nvSpPr>
          <p:cNvPr id="4" name="Slide Number Placeholder 3"/>
          <p:cNvSpPr>
            <a:spLocks noGrp="1"/>
          </p:cNvSpPr>
          <p:nvPr>
            <p:ph type="sldNum" sz="quarter" idx="4"/>
          </p:nvPr>
        </p:nvSpPr>
        <p:spPr/>
        <p:txBody>
          <a:bodyPr/>
          <a:lstStyle/>
          <a:p>
            <a:fld id="{2ABE124A-B5C5-46E0-B944-45307B126769}" type="slidenum">
              <a:rPr lang="en-AU" smtClean="0"/>
              <a:pPr/>
              <a:t>54</a:t>
            </a:fld>
            <a:r>
              <a:rPr lang="en-AU" smtClean="0"/>
              <a:t> |</a:t>
            </a:r>
            <a:endParaRPr lang="en-AU"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54</a:t>
            </a:fld>
            <a:endParaRPr lang="en-US">
              <a:solidFill>
                <a:srgbClr val="898989">
                  <a:alpha val="60000"/>
                </a:srgbClr>
              </a:solidFill>
              <a:latin typeface="Palatino Linotype"/>
            </a:endParaRPr>
          </a:p>
        </p:txBody>
      </p:sp>
      <p:sp>
        <p:nvSpPr>
          <p:cNvPr id="9" name="Title 1"/>
          <p:cNvSpPr txBox="1">
            <a:spLocks/>
          </p:cNvSpPr>
          <p:nvPr/>
        </p:nvSpPr>
        <p:spPr>
          <a:xfrm>
            <a:off x="682625" y="260350"/>
            <a:ext cx="7781925" cy="1143000"/>
          </a:xfrm>
          <a:prstGeom prst="rect">
            <a:avLst/>
          </a:prstGeom>
        </p:spPr>
        <p:txBody>
          <a:bodyPr/>
          <a:lstStyle>
            <a:lvl1pPr algn="l" rtl="0" eaLnBrk="1" fontAlgn="base" hangingPunct="1">
              <a:spcBef>
                <a:spcPct val="0"/>
              </a:spcBef>
              <a:spcAft>
                <a:spcPct val="0"/>
              </a:spcAft>
              <a:defRPr sz="3200" b="1">
                <a:solidFill>
                  <a:srgbClr val="003366"/>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US" dirty="0" smtClean="0"/>
              <a:t>Complex Cases: </a:t>
            </a:r>
            <a:r>
              <a:rPr lang="en-US" dirty="0" err="1" smtClean="0"/>
              <a:t>Frameshifts</a:t>
            </a:r>
            <a:r>
              <a:rPr lang="en-US" dirty="0" smtClean="0"/>
              <a:t>, single-base errors, and </a:t>
            </a:r>
            <a:r>
              <a:rPr lang="en-US" dirty="0" err="1" smtClean="0"/>
              <a:t>selenocysteines</a:t>
            </a:r>
            <a:endParaRPr lang="en-US" dirty="0"/>
          </a:p>
        </p:txBody>
      </p:sp>
      <p:sp>
        <p:nvSpPr>
          <p:cNvPr id="10"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Follow our checklist until you are happy with the annotation!</a:t>
            </a:r>
          </a:p>
          <a:p>
            <a:r>
              <a:rPr lang="en-US" dirty="0" smtClean="0"/>
              <a:t>Then:</a:t>
            </a:r>
          </a:p>
          <a:p>
            <a:pPr lvl="1"/>
            <a:r>
              <a:rPr lang="en-US" dirty="0" smtClean="0"/>
              <a:t>Comment to validate your annotation, even if you made no changes to an existing model. Your comments mean you looked at the curated model and are happy with it; think of it as a vote of confidence.</a:t>
            </a:r>
          </a:p>
          <a:p>
            <a:pPr lvl="1"/>
            <a:r>
              <a:rPr lang="en-US" dirty="0" smtClean="0"/>
              <a:t>Or add a comment to inform the community of unresolved issues you think this model may have.</a:t>
            </a:r>
          </a:p>
        </p:txBody>
      </p:sp>
      <p:sp>
        <p:nvSpPr>
          <p:cNvPr id="6" name="Text Placeholder 5"/>
          <p:cNvSpPr>
            <a:spLocks noGrp="1"/>
          </p:cNvSpPr>
          <p:nvPr>
            <p:ph type="body" sz="quarter" idx="13"/>
          </p:nvPr>
        </p:nvSpPr>
        <p:spPr/>
        <p:txBody>
          <a:bodyPr/>
          <a:lstStyle/>
          <a:p>
            <a:r>
              <a:rPr lang="en-US" dirty="0" smtClean="0">
                <a:solidFill>
                  <a:srgbClr val="003366"/>
                </a:solidFill>
              </a:rPr>
              <a:t>Completing the annotation</a:t>
            </a:r>
            <a:endParaRPr lang="en-US" dirty="0">
              <a:solidFill>
                <a:srgbClr val="003366"/>
              </a:solidFill>
            </a:endParaRPr>
          </a:p>
        </p:txBody>
      </p:sp>
      <p:sp>
        <p:nvSpPr>
          <p:cNvPr id="4" name="Slide Number Placeholder 3"/>
          <p:cNvSpPr>
            <a:spLocks noGrp="1"/>
          </p:cNvSpPr>
          <p:nvPr>
            <p:ph type="sldNum" sz="quarter" idx="4"/>
          </p:nvPr>
        </p:nvSpPr>
        <p:spPr/>
        <p:txBody>
          <a:bodyPr/>
          <a:lstStyle/>
          <a:p>
            <a:fld id="{2ABE124A-B5C5-46E0-B944-45307B126769}" type="slidenum">
              <a:rPr lang="en-AU" smtClean="0"/>
              <a:pPr/>
              <a:t>55</a:t>
            </a:fld>
            <a:r>
              <a:rPr lang="en-AU" smtClean="0"/>
              <a:t> |</a:t>
            </a:r>
            <a:endParaRPr lang="en-AU" dirty="0"/>
          </a:p>
        </p:txBody>
      </p:sp>
      <p:sp>
        <p:nvSpPr>
          <p:cNvPr id="9"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55</a:t>
            </a:fld>
            <a:endParaRPr lang="en-US">
              <a:solidFill>
                <a:srgbClr val="898989">
                  <a:alpha val="60000"/>
                </a:srgbClr>
              </a:solidFill>
              <a:latin typeface="Palatino Linotype"/>
            </a:endParaRPr>
          </a:p>
        </p:txBody>
      </p:sp>
      <p:sp>
        <p:nvSpPr>
          <p:cNvPr id="10" name="Rectangle 9"/>
          <p:cNvSpPr/>
          <p:nvPr/>
        </p:nvSpPr>
        <p:spPr bwMode="auto">
          <a:xfrm>
            <a:off x="2035837" y="4796914"/>
            <a:ext cx="6852565" cy="1188720"/>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nvGrpSpPr>
          <p:cNvPr id="11" name="Group 10"/>
          <p:cNvGrpSpPr/>
          <p:nvPr/>
        </p:nvGrpSpPr>
        <p:grpSpPr>
          <a:xfrm flipH="1">
            <a:off x="2035838" y="4803087"/>
            <a:ext cx="684830" cy="1182145"/>
            <a:chOff x="5486400" y="762000"/>
            <a:chExt cx="1143000" cy="1723158"/>
          </a:xfrm>
        </p:grpSpPr>
        <p:pic>
          <p:nvPicPr>
            <p:cNvPr id="12" name="Picture 11" descr="superdot.png"/>
            <p:cNvPicPr>
              <a:picLocks noChangeAspect="1"/>
            </p:cNvPicPr>
            <p:nvPr/>
          </p:nvPicPr>
          <p:blipFill>
            <a:blip r:embed="rId2" cstate="print"/>
            <a:stretch>
              <a:fillRect/>
            </a:stretch>
          </p:blipFill>
          <p:spPr>
            <a:xfrm flipH="1">
              <a:off x="5486400" y="762000"/>
              <a:ext cx="1143000" cy="1723158"/>
            </a:xfrm>
            <a:prstGeom prst="rect">
              <a:avLst/>
            </a:prstGeom>
          </p:spPr>
        </p:pic>
        <p:sp>
          <p:nvSpPr>
            <p:cNvPr id="13" name="Freeform 12"/>
            <p:cNvSpPr/>
            <p:nvPr/>
          </p:nvSpPr>
          <p:spPr>
            <a:xfrm>
              <a:off x="5829301" y="851765"/>
              <a:ext cx="605367" cy="427566"/>
            </a:xfrm>
            <a:custGeom>
              <a:avLst/>
              <a:gdLst>
                <a:gd name="connsiteX0" fmla="*/ 0 w 605367"/>
                <a:gd name="connsiteY0" fmla="*/ 59266 h 427566"/>
                <a:gd name="connsiteX1" fmla="*/ 50800 w 605367"/>
                <a:gd name="connsiteY1" fmla="*/ 55033 h 427566"/>
                <a:gd name="connsiteX2" fmla="*/ 76200 w 605367"/>
                <a:gd name="connsiteY2" fmla="*/ 38100 h 427566"/>
                <a:gd name="connsiteX3" fmla="*/ 105833 w 605367"/>
                <a:gd name="connsiteY3" fmla="*/ 29633 h 427566"/>
                <a:gd name="connsiteX4" fmla="*/ 118533 w 605367"/>
                <a:gd name="connsiteY4" fmla="*/ 16933 h 427566"/>
                <a:gd name="connsiteX5" fmla="*/ 143933 w 605367"/>
                <a:gd name="connsiteY5" fmla="*/ 0 h 427566"/>
                <a:gd name="connsiteX6" fmla="*/ 190500 w 605367"/>
                <a:gd name="connsiteY6" fmla="*/ 4233 h 427566"/>
                <a:gd name="connsiteX7" fmla="*/ 211667 w 605367"/>
                <a:gd name="connsiteY7" fmla="*/ 12700 h 427566"/>
                <a:gd name="connsiteX8" fmla="*/ 254000 w 605367"/>
                <a:gd name="connsiteY8" fmla="*/ 21166 h 427566"/>
                <a:gd name="connsiteX9" fmla="*/ 270933 w 605367"/>
                <a:gd name="connsiteY9" fmla="*/ 29633 h 427566"/>
                <a:gd name="connsiteX10" fmla="*/ 283633 w 605367"/>
                <a:gd name="connsiteY10" fmla="*/ 33866 h 427566"/>
                <a:gd name="connsiteX11" fmla="*/ 304800 w 605367"/>
                <a:gd name="connsiteY11" fmla="*/ 59266 h 427566"/>
                <a:gd name="connsiteX12" fmla="*/ 330200 w 605367"/>
                <a:gd name="connsiteY12" fmla="*/ 80433 h 427566"/>
                <a:gd name="connsiteX13" fmla="*/ 338667 w 605367"/>
                <a:gd name="connsiteY13" fmla="*/ 105833 h 427566"/>
                <a:gd name="connsiteX14" fmla="*/ 347133 w 605367"/>
                <a:gd name="connsiteY14" fmla="*/ 139700 h 427566"/>
                <a:gd name="connsiteX15" fmla="*/ 359833 w 605367"/>
                <a:gd name="connsiteY15" fmla="*/ 177800 h 427566"/>
                <a:gd name="connsiteX16" fmla="*/ 372533 w 605367"/>
                <a:gd name="connsiteY16" fmla="*/ 249766 h 427566"/>
                <a:gd name="connsiteX17" fmla="*/ 381000 w 605367"/>
                <a:gd name="connsiteY17" fmla="*/ 262466 h 427566"/>
                <a:gd name="connsiteX18" fmla="*/ 389467 w 605367"/>
                <a:gd name="connsiteY18" fmla="*/ 287866 h 427566"/>
                <a:gd name="connsiteX19" fmla="*/ 393700 w 605367"/>
                <a:gd name="connsiteY19" fmla="*/ 300566 h 427566"/>
                <a:gd name="connsiteX20" fmla="*/ 397933 w 605367"/>
                <a:gd name="connsiteY20" fmla="*/ 317500 h 427566"/>
                <a:gd name="connsiteX21" fmla="*/ 406400 w 605367"/>
                <a:gd name="connsiteY21" fmla="*/ 334433 h 427566"/>
                <a:gd name="connsiteX22" fmla="*/ 410633 w 605367"/>
                <a:gd name="connsiteY22" fmla="*/ 347133 h 427566"/>
                <a:gd name="connsiteX23" fmla="*/ 427567 w 605367"/>
                <a:gd name="connsiteY23" fmla="*/ 376766 h 427566"/>
                <a:gd name="connsiteX24" fmla="*/ 457200 w 605367"/>
                <a:gd name="connsiteY24" fmla="*/ 406400 h 427566"/>
                <a:gd name="connsiteX25" fmla="*/ 469900 w 605367"/>
                <a:gd name="connsiteY25" fmla="*/ 414866 h 427566"/>
                <a:gd name="connsiteX26" fmla="*/ 482600 w 605367"/>
                <a:gd name="connsiteY26" fmla="*/ 419100 h 427566"/>
                <a:gd name="connsiteX27" fmla="*/ 503767 w 605367"/>
                <a:gd name="connsiteY27" fmla="*/ 423333 h 427566"/>
                <a:gd name="connsiteX28" fmla="*/ 520700 w 605367"/>
                <a:gd name="connsiteY28" fmla="*/ 427566 h 427566"/>
                <a:gd name="connsiteX29" fmla="*/ 605367 w 605367"/>
                <a:gd name="connsiteY29" fmla="*/ 423333 h 4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5367" h="427566">
                  <a:moveTo>
                    <a:pt x="0" y="59266"/>
                  </a:moveTo>
                  <a:cubicBezTo>
                    <a:pt x="16933" y="57855"/>
                    <a:pt x="34428" y="59581"/>
                    <a:pt x="50800" y="55033"/>
                  </a:cubicBezTo>
                  <a:cubicBezTo>
                    <a:pt x="60604" y="52310"/>
                    <a:pt x="66328" y="40568"/>
                    <a:pt x="76200" y="38100"/>
                  </a:cubicBezTo>
                  <a:cubicBezTo>
                    <a:pt x="97462" y="32784"/>
                    <a:pt x="87613" y="35706"/>
                    <a:pt x="105833" y="29633"/>
                  </a:cubicBezTo>
                  <a:cubicBezTo>
                    <a:pt x="110066" y="25400"/>
                    <a:pt x="113807" y="20609"/>
                    <a:pt x="118533" y="16933"/>
                  </a:cubicBezTo>
                  <a:cubicBezTo>
                    <a:pt x="126565" y="10686"/>
                    <a:pt x="143933" y="0"/>
                    <a:pt x="143933" y="0"/>
                  </a:cubicBezTo>
                  <a:cubicBezTo>
                    <a:pt x="159455" y="1411"/>
                    <a:pt x="175181" y="1361"/>
                    <a:pt x="190500" y="4233"/>
                  </a:cubicBezTo>
                  <a:cubicBezTo>
                    <a:pt x="197969" y="5633"/>
                    <a:pt x="204458" y="10297"/>
                    <a:pt x="211667" y="12700"/>
                  </a:cubicBezTo>
                  <a:cubicBezTo>
                    <a:pt x="224296" y="16910"/>
                    <a:pt x="241496" y="19082"/>
                    <a:pt x="254000" y="21166"/>
                  </a:cubicBezTo>
                  <a:cubicBezTo>
                    <a:pt x="259644" y="23988"/>
                    <a:pt x="265133" y="27147"/>
                    <a:pt x="270933" y="29633"/>
                  </a:cubicBezTo>
                  <a:cubicBezTo>
                    <a:pt x="275034" y="31391"/>
                    <a:pt x="279920" y="31391"/>
                    <a:pt x="283633" y="33866"/>
                  </a:cubicBezTo>
                  <a:cubicBezTo>
                    <a:pt x="297545" y="43141"/>
                    <a:pt x="295039" y="47553"/>
                    <a:pt x="304800" y="59266"/>
                  </a:cubicBezTo>
                  <a:cubicBezTo>
                    <a:pt x="314986" y="71489"/>
                    <a:pt x="317713" y="72108"/>
                    <a:pt x="330200" y="80433"/>
                  </a:cubicBezTo>
                  <a:cubicBezTo>
                    <a:pt x="333022" y="88900"/>
                    <a:pt x="336503" y="97175"/>
                    <a:pt x="338667" y="105833"/>
                  </a:cubicBezTo>
                  <a:cubicBezTo>
                    <a:pt x="341489" y="117122"/>
                    <a:pt x="343453" y="128661"/>
                    <a:pt x="347133" y="139700"/>
                  </a:cubicBezTo>
                  <a:lnTo>
                    <a:pt x="359833" y="177800"/>
                  </a:lnTo>
                  <a:cubicBezTo>
                    <a:pt x="363045" y="216342"/>
                    <a:pt x="358496" y="221691"/>
                    <a:pt x="372533" y="249766"/>
                  </a:cubicBezTo>
                  <a:cubicBezTo>
                    <a:pt x="374808" y="254317"/>
                    <a:pt x="378178" y="258233"/>
                    <a:pt x="381000" y="262466"/>
                  </a:cubicBezTo>
                  <a:lnTo>
                    <a:pt x="389467" y="287866"/>
                  </a:lnTo>
                  <a:cubicBezTo>
                    <a:pt x="390878" y="292099"/>
                    <a:pt x="392618" y="296237"/>
                    <a:pt x="393700" y="300566"/>
                  </a:cubicBezTo>
                  <a:cubicBezTo>
                    <a:pt x="395111" y="306211"/>
                    <a:pt x="395890" y="312052"/>
                    <a:pt x="397933" y="317500"/>
                  </a:cubicBezTo>
                  <a:cubicBezTo>
                    <a:pt x="400149" y="323409"/>
                    <a:pt x="403914" y="328633"/>
                    <a:pt x="406400" y="334433"/>
                  </a:cubicBezTo>
                  <a:cubicBezTo>
                    <a:pt x="408158" y="338534"/>
                    <a:pt x="408875" y="343032"/>
                    <a:pt x="410633" y="347133"/>
                  </a:cubicBezTo>
                  <a:cubicBezTo>
                    <a:pt x="417077" y="362170"/>
                    <a:pt x="419065" y="364013"/>
                    <a:pt x="427567" y="376766"/>
                  </a:cubicBezTo>
                  <a:cubicBezTo>
                    <a:pt x="435017" y="399119"/>
                    <a:pt x="428088" y="386992"/>
                    <a:pt x="457200" y="406400"/>
                  </a:cubicBezTo>
                  <a:cubicBezTo>
                    <a:pt x="461433" y="409222"/>
                    <a:pt x="465073" y="413257"/>
                    <a:pt x="469900" y="414866"/>
                  </a:cubicBezTo>
                  <a:cubicBezTo>
                    <a:pt x="474133" y="416277"/>
                    <a:pt x="478271" y="418018"/>
                    <a:pt x="482600" y="419100"/>
                  </a:cubicBezTo>
                  <a:cubicBezTo>
                    <a:pt x="489581" y="420845"/>
                    <a:pt x="496743" y="421772"/>
                    <a:pt x="503767" y="423333"/>
                  </a:cubicBezTo>
                  <a:cubicBezTo>
                    <a:pt x="509447" y="424595"/>
                    <a:pt x="515056" y="426155"/>
                    <a:pt x="520700" y="427566"/>
                  </a:cubicBezTo>
                  <a:lnTo>
                    <a:pt x="605367" y="423333"/>
                  </a:lnTo>
                </a:path>
              </a:pathLst>
            </a:custGeom>
            <a:ln>
              <a:solidFill>
                <a:srgbClr val="6165E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34247" y="872953"/>
              <a:ext cx="372110" cy="129434"/>
            </a:xfrm>
            <a:custGeom>
              <a:avLst/>
              <a:gdLst>
                <a:gd name="connsiteX0" fmla="*/ 0 w 372110"/>
                <a:gd name="connsiteY0" fmla="*/ 0 h 129434"/>
                <a:gd name="connsiteX1" fmla="*/ 32357 w 372110"/>
                <a:gd name="connsiteY1" fmla="*/ 64717 h 129434"/>
                <a:gd name="connsiteX2" fmla="*/ 80893 w 372110"/>
                <a:gd name="connsiteY2" fmla="*/ 80896 h 129434"/>
                <a:gd name="connsiteX3" fmla="*/ 105161 w 372110"/>
                <a:gd name="connsiteY3" fmla="*/ 88986 h 129434"/>
                <a:gd name="connsiteX4" fmla="*/ 129430 w 372110"/>
                <a:gd name="connsiteY4" fmla="*/ 105165 h 129434"/>
                <a:gd name="connsiteX5" fmla="*/ 258859 w 372110"/>
                <a:gd name="connsiteY5" fmla="*/ 129434 h 129434"/>
                <a:gd name="connsiteX6" fmla="*/ 339753 w 372110"/>
                <a:gd name="connsiteY6" fmla="*/ 121344 h 129434"/>
                <a:gd name="connsiteX7" fmla="*/ 372110 w 372110"/>
                <a:gd name="connsiteY7" fmla="*/ 113255 h 1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110" h="129434">
                  <a:moveTo>
                    <a:pt x="0" y="0"/>
                  </a:moveTo>
                  <a:cubicBezTo>
                    <a:pt x="2898" y="7244"/>
                    <a:pt x="19434" y="56640"/>
                    <a:pt x="32357" y="64717"/>
                  </a:cubicBezTo>
                  <a:cubicBezTo>
                    <a:pt x="46818" y="73756"/>
                    <a:pt x="64714" y="75503"/>
                    <a:pt x="80893" y="80896"/>
                  </a:cubicBezTo>
                  <a:cubicBezTo>
                    <a:pt x="88982" y="83593"/>
                    <a:pt x="98066" y="84256"/>
                    <a:pt x="105161" y="88986"/>
                  </a:cubicBezTo>
                  <a:cubicBezTo>
                    <a:pt x="113251" y="94379"/>
                    <a:pt x="120545" y="101216"/>
                    <a:pt x="129430" y="105165"/>
                  </a:cubicBezTo>
                  <a:cubicBezTo>
                    <a:pt x="179725" y="127518"/>
                    <a:pt x="199053" y="123453"/>
                    <a:pt x="258859" y="129434"/>
                  </a:cubicBezTo>
                  <a:cubicBezTo>
                    <a:pt x="285824" y="126737"/>
                    <a:pt x="312926" y="125176"/>
                    <a:pt x="339753" y="121344"/>
                  </a:cubicBezTo>
                  <a:cubicBezTo>
                    <a:pt x="350759" y="119772"/>
                    <a:pt x="372110" y="113255"/>
                    <a:pt x="372110" y="113255"/>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871766" y="816325"/>
              <a:ext cx="574344" cy="486688"/>
            </a:xfrm>
            <a:custGeom>
              <a:avLst/>
              <a:gdLst>
                <a:gd name="connsiteX0" fmla="*/ 0 w 574344"/>
                <a:gd name="connsiteY0" fmla="*/ 72807 h 486688"/>
                <a:gd name="connsiteX1" fmla="*/ 32357 w 574344"/>
                <a:gd name="connsiteY1" fmla="*/ 32359 h 486688"/>
                <a:gd name="connsiteX2" fmla="*/ 48536 w 574344"/>
                <a:gd name="connsiteY2" fmla="*/ 16179 h 486688"/>
                <a:gd name="connsiteX3" fmla="*/ 97072 w 574344"/>
                <a:gd name="connsiteY3" fmla="*/ 0 h 486688"/>
                <a:gd name="connsiteX4" fmla="*/ 218412 w 574344"/>
                <a:gd name="connsiteY4" fmla="*/ 8090 h 486688"/>
                <a:gd name="connsiteX5" fmla="*/ 234591 w 574344"/>
                <a:gd name="connsiteY5" fmla="*/ 32359 h 486688"/>
                <a:gd name="connsiteX6" fmla="*/ 250770 w 574344"/>
                <a:gd name="connsiteY6" fmla="*/ 80897 h 486688"/>
                <a:gd name="connsiteX7" fmla="*/ 266948 w 574344"/>
                <a:gd name="connsiteY7" fmla="*/ 137524 h 486688"/>
                <a:gd name="connsiteX8" fmla="*/ 275038 w 574344"/>
                <a:gd name="connsiteY8" fmla="*/ 380214 h 486688"/>
                <a:gd name="connsiteX9" fmla="*/ 291217 w 574344"/>
                <a:gd name="connsiteY9" fmla="*/ 404482 h 486688"/>
                <a:gd name="connsiteX10" fmla="*/ 315485 w 574344"/>
                <a:gd name="connsiteY10" fmla="*/ 436841 h 486688"/>
                <a:gd name="connsiteX11" fmla="*/ 355931 w 574344"/>
                <a:gd name="connsiteY11" fmla="*/ 461110 h 486688"/>
                <a:gd name="connsiteX12" fmla="*/ 574344 w 574344"/>
                <a:gd name="connsiteY12" fmla="*/ 485379 h 4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344" h="486688">
                  <a:moveTo>
                    <a:pt x="0" y="72807"/>
                  </a:moveTo>
                  <a:cubicBezTo>
                    <a:pt x="10786" y="59324"/>
                    <a:pt x="21121" y="45469"/>
                    <a:pt x="32357" y="32359"/>
                  </a:cubicBezTo>
                  <a:cubicBezTo>
                    <a:pt x="37321" y="26568"/>
                    <a:pt x="41714" y="19590"/>
                    <a:pt x="48536" y="16179"/>
                  </a:cubicBezTo>
                  <a:cubicBezTo>
                    <a:pt x="63789" y="8552"/>
                    <a:pt x="97072" y="0"/>
                    <a:pt x="97072" y="0"/>
                  </a:cubicBezTo>
                  <a:cubicBezTo>
                    <a:pt x="137519" y="2697"/>
                    <a:pt x="178953" y="-1195"/>
                    <a:pt x="218412" y="8090"/>
                  </a:cubicBezTo>
                  <a:cubicBezTo>
                    <a:pt x="227876" y="10317"/>
                    <a:pt x="230642" y="23474"/>
                    <a:pt x="234591" y="32359"/>
                  </a:cubicBezTo>
                  <a:cubicBezTo>
                    <a:pt x="241517" y="47944"/>
                    <a:pt x="245377" y="64718"/>
                    <a:pt x="250770" y="80897"/>
                  </a:cubicBezTo>
                  <a:cubicBezTo>
                    <a:pt x="262374" y="115711"/>
                    <a:pt x="256792" y="96895"/>
                    <a:pt x="266948" y="137524"/>
                  </a:cubicBezTo>
                  <a:cubicBezTo>
                    <a:pt x="269645" y="218421"/>
                    <a:pt x="267710" y="299605"/>
                    <a:pt x="275038" y="380214"/>
                  </a:cubicBezTo>
                  <a:cubicBezTo>
                    <a:pt x="275918" y="389896"/>
                    <a:pt x="285566" y="396571"/>
                    <a:pt x="291217" y="404482"/>
                  </a:cubicBezTo>
                  <a:cubicBezTo>
                    <a:pt x="299054" y="415453"/>
                    <a:pt x="305339" y="427962"/>
                    <a:pt x="315485" y="436841"/>
                  </a:cubicBezTo>
                  <a:cubicBezTo>
                    <a:pt x="327317" y="447195"/>
                    <a:pt x="341105" y="455877"/>
                    <a:pt x="355931" y="461110"/>
                  </a:cubicBezTo>
                  <a:cubicBezTo>
                    <a:pt x="452485" y="495189"/>
                    <a:pt x="467864" y="485379"/>
                    <a:pt x="574344" y="485379"/>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944570" y="832504"/>
              <a:ext cx="501540" cy="412572"/>
            </a:xfrm>
            <a:custGeom>
              <a:avLst/>
              <a:gdLst>
                <a:gd name="connsiteX0" fmla="*/ 0 w 501540"/>
                <a:gd name="connsiteY0" fmla="*/ 145614 h 412572"/>
                <a:gd name="connsiteX1" fmla="*/ 8089 w 501540"/>
                <a:gd name="connsiteY1" fmla="*/ 105166 h 412572"/>
                <a:gd name="connsiteX2" fmla="*/ 32357 w 501540"/>
                <a:gd name="connsiteY2" fmla="*/ 16180 h 412572"/>
                <a:gd name="connsiteX3" fmla="*/ 48536 w 501540"/>
                <a:gd name="connsiteY3" fmla="*/ 0 h 412572"/>
                <a:gd name="connsiteX4" fmla="*/ 177966 w 501540"/>
                <a:gd name="connsiteY4" fmla="*/ 8090 h 412572"/>
                <a:gd name="connsiteX5" fmla="*/ 186055 w 501540"/>
                <a:gd name="connsiteY5" fmla="*/ 32359 h 412572"/>
                <a:gd name="connsiteX6" fmla="*/ 194144 w 501540"/>
                <a:gd name="connsiteY6" fmla="*/ 177973 h 412572"/>
                <a:gd name="connsiteX7" fmla="*/ 210323 w 501540"/>
                <a:gd name="connsiteY7" fmla="*/ 275048 h 412572"/>
                <a:gd name="connsiteX8" fmla="*/ 242681 w 501540"/>
                <a:gd name="connsiteY8" fmla="*/ 339766 h 412572"/>
                <a:gd name="connsiteX9" fmla="*/ 266949 w 501540"/>
                <a:gd name="connsiteY9" fmla="*/ 355945 h 412572"/>
                <a:gd name="connsiteX10" fmla="*/ 315485 w 501540"/>
                <a:gd name="connsiteY10" fmla="*/ 404483 h 412572"/>
                <a:gd name="connsiteX11" fmla="*/ 364021 w 501540"/>
                <a:gd name="connsiteY11" fmla="*/ 412572 h 412572"/>
                <a:gd name="connsiteX12" fmla="*/ 461093 w 501540"/>
                <a:gd name="connsiteY12" fmla="*/ 404483 h 412572"/>
                <a:gd name="connsiteX13" fmla="*/ 501540 w 501540"/>
                <a:gd name="connsiteY13" fmla="*/ 396393 h 4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40" h="412572">
                  <a:moveTo>
                    <a:pt x="0" y="145614"/>
                  </a:moveTo>
                  <a:cubicBezTo>
                    <a:pt x="2696" y="132131"/>
                    <a:pt x="5829" y="118729"/>
                    <a:pt x="8089" y="105166"/>
                  </a:cubicBezTo>
                  <a:cubicBezTo>
                    <a:pt x="15720" y="59381"/>
                    <a:pt x="9021" y="51186"/>
                    <a:pt x="32357" y="16180"/>
                  </a:cubicBezTo>
                  <a:cubicBezTo>
                    <a:pt x="36588" y="9834"/>
                    <a:pt x="43143" y="5393"/>
                    <a:pt x="48536" y="0"/>
                  </a:cubicBezTo>
                  <a:cubicBezTo>
                    <a:pt x="91679" y="2697"/>
                    <a:pt x="135888" y="-1811"/>
                    <a:pt x="177966" y="8090"/>
                  </a:cubicBezTo>
                  <a:cubicBezTo>
                    <a:pt x="186266" y="10043"/>
                    <a:pt x="185247" y="23870"/>
                    <a:pt x="186055" y="32359"/>
                  </a:cubicBezTo>
                  <a:cubicBezTo>
                    <a:pt x="190664" y="80753"/>
                    <a:pt x="190553" y="129493"/>
                    <a:pt x="194144" y="177973"/>
                  </a:cubicBezTo>
                  <a:cubicBezTo>
                    <a:pt x="201374" y="275577"/>
                    <a:pt x="195142" y="221914"/>
                    <a:pt x="210323" y="275048"/>
                  </a:cubicBezTo>
                  <a:cubicBezTo>
                    <a:pt x="220552" y="310851"/>
                    <a:pt x="213114" y="310198"/>
                    <a:pt x="242681" y="339766"/>
                  </a:cubicBezTo>
                  <a:cubicBezTo>
                    <a:pt x="249556" y="346641"/>
                    <a:pt x="259683" y="349486"/>
                    <a:pt x="266949" y="355945"/>
                  </a:cubicBezTo>
                  <a:cubicBezTo>
                    <a:pt x="284050" y="371146"/>
                    <a:pt x="292916" y="400722"/>
                    <a:pt x="315485" y="404483"/>
                  </a:cubicBezTo>
                  <a:lnTo>
                    <a:pt x="364021" y="412572"/>
                  </a:lnTo>
                  <a:cubicBezTo>
                    <a:pt x="396378" y="409876"/>
                    <a:pt x="428874" y="408510"/>
                    <a:pt x="461093" y="404483"/>
                  </a:cubicBezTo>
                  <a:cubicBezTo>
                    <a:pt x="531044" y="395739"/>
                    <a:pt x="473848" y="396393"/>
                    <a:pt x="501540" y="396393"/>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807050" y="824415"/>
              <a:ext cx="647149" cy="446487"/>
            </a:xfrm>
            <a:custGeom>
              <a:avLst/>
              <a:gdLst>
                <a:gd name="connsiteX0" fmla="*/ 0 w 647148"/>
                <a:gd name="connsiteY0" fmla="*/ 88986 h 446487"/>
                <a:gd name="connsiteX1" fmla="*/ 97072 w 647148"/>
                <a:gd name="connsiteY1" fmla="*/ 80896 h 446487"/>
                <a:gd name="connsiteX2" fmla="*/ 145608 w 647148"/>
                <a:gd name="connsiteY2" fmla="*/ 48538 h 446487"/>
                <a:gd name="connsiteX3" fmla="*/ 161787 w 647148"/>
                <a:gd name="connsiteY3" fmla="*/ 24269 h 446487"/>
                <a:gd name="connsiteX4" fmla="*/ 226502 w 647148"/>
                <a:gd name="connsiteY4" fmla="*/ 0 h 446487"/>
                <a:gd name="connsiteX5" fmla="*/ 299306 w 647148"/>
                <a:gd name="connsiteY5" fmla="*/ 8089 h 446487"/>
                <a:gd name="connsiteX6" fmla="*/ 323574 w 647148"/>
                <a:gd name="connsiteY6" fmla="*/ 24269 h 446487"/>
                <a:gd name="connsiteX7" fmla="*/ 347842 w 647148"/>
                <a:gd name="connsiteY7" fmla="*/ 32358 h 446487"/>
                <a:gd name="connsiteX8" fmla="*/ 388289 w 647148"/>
                <a:gd name="connsiteY8" fmla="*/ 72807 h 446487"/>
                <a:gd name="connsiteX9" fmla="*/ 420646 w 647148"/>
                <a:gd name="connsiteY9" fmla="*/ 121344 h 446487"/>
                <a:gd name="connsiteX10" fmla="*/ 428736 w 647148"/>
                <a:gd name="connsiteY10" fmla="*/ 226510 h 446487"/>
                <a:gd name="connsiteX11" fmla="*/ 444914 w 647148"/>
                <a:gd name="connsiteY11" fmla="*/ 355944 h 446487"/>
                <a:gd name="connsiteX12" fmla="*/ 485361 w 647148"/>
                <a:gd name="connsiteY12" fmla="*/ 412572 h 446487"/>
                <a:gd name="connsiteX13" fmla="*/ 558165 w 647148"/>
                <a:gd name="connsiteY13" fmla="*/ 436841 h 446487"/>
                <a:gd name="connsiteX14" fmla="*/ 647148 w 647148"/>
                <a:gd name="connsiteY14" fmla="*/ 444930 h 44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48" h="446487">
                  <a:moveTo>
                    <a:pt x="0" y="88986"/>
                  </a:moveTo>
                  <a:cubicBezTo>
                    <a:pt x="32357" y="86289"/>
                    <a:pt x="65787" y="89587"/>
                    <a:pt x="97072" y="80896"/>
                  </a:cubicBezTo>
                  <a:cubicBezTo>
                    <a:pt x="115807" y="75692"/>
                    <a:pt x="145608" y="48538"/>
                    <a:pt x="145608" y="48538"/>
                  </a:cubicBezTo>
                  <a:cubicBezTo>
                    <a:pt x="151001" y="40448"/>
                    <a:pt x="154912" y="31144"/>
                    <a:pt x="161787" y="24269"/>
                  </a:cubicBezTo>
                  <a:cubicBezTo>
                    <a:pt x="182618" y="3437"/>
                    <a:pt x="197560" y="5788"/>
                    <a:pt x="226502" y="0"/>
                  </a:cubicBezTo>
                  <a:cubicBezTo>
                    <a:pt x="250770" y="2696"/>
                    <a:pt x="275618" y="2167"/>
                    <a:pt x="299306" y="8089"/>
                  </a:cubicBezTo>
                  <a:cubicBezTo>
                    <a:pt x="308738" y="10447"/>
                    <a:pt x="314878" y="19921"/>
                    <a:pt x="323574" y="24269"/>
                  </a:cubicBezTo>
                  <a:cubicBezTo>
                    <a:pt x="331201" y="28082"/>
                    <a:pt x="339753" y="29662"/>
                    <a:pt x="347842" y="32358"/>
                  </a:cubicBezTo>
                  <a:cubicBezTo>
                    <a:pt x="361324" y="45841"/>
                    <a:pt x="382260" y="54718"/>
                    <a:pt x="388289" y="72807"/>
                  </a:cubicBezTo>
                  <a:cubicBezTo>
                    <a:pt x="399996" y="107928"/>
                    <a:pt x="390349" y="91045"/>
                    <a:pt x="420646" y="121344"/>
                  </a:cubicBezTo>
                  <a:cubicBezTo>
                    <a:pt x="423343" y="156399"/>
                    <a:pt x="425118" y="191538"/>
                    <a:pt x="428736" y="226510"/>
                  </a:cubicBezTo>
                  <a:cubicBezTo>
                    <a:pt x="433210" y="269760"/>
                    <a:pt x="436387" y="313308"/>
                    <a:pt x="444914" y="355944"/>
                  </a:cubicBezTo>
                  <a:cubicBezTo>
                    <a:pt x="448171" y="372231"/>
                    <a:pt x="469678" y="404730"/>
                    <a:pt x="485361" y="412572"/>
                  </a:cubicBezTo>
                  <a:cubicBezTo>
                    <a:pt x="508241" y="424012"/>
                    <a:pt x="533897" y="428751"/>
                    <a:pt x="558165" y="436841"/>
                  </a:cubicBezTo>
                  <a:cubicBezTo>
                    <a:pt x="602895" y="451751"/>
                    <a:pt x="573913" y="444930"/>
                    <a:pt x="647148" y="444930"/>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791201" y="817898"/>
              <a:ext cx="196906" cy="145614"/>
            </a:xfrm>
            <a:custGeom>
              <a:avLst/>
              <a:gdLst>
                <a:gd name="connsiteX0" fmla="*/ 132042 w 196906"/>
                <a:gd name="connsiteY0" fmla="*/ 80897 h 145614"/>
                <a:gd name="connsiteX1" fmla="*/ 99684 w 196906"/>
                <a:gd name="connsiteY1" fmla="*/ 16179 h 145614"/>
                <a:gd name="connsiteX2" fmla="*/ 51148 w 196906"/>
                <a:gd name="connsiteY2" fmla="*/ 0 h 145614"/>
                <a:gd name="connsiteX3" fmla="*/ 2612 w 196906"/>
                <a:gd name="connsiteY3" fmla="*/ 32359 h 145614"/>
                <a:gd name="connsiteX4" fmla="*/ 26880 w 196906"/>
                <a:gd name="connsiteY4" fmla="*/ 40448 h 145614"/>
                <a:gd name="connsiteX5" fmla="*/ 51148 w 196906"/>
                <a:gd name="connsiteY5" fmla="*/ 56628 h 145614"/>
                <a:gd name="connsiteX6" fmla="*/ 123953 w 196906"/>
                <a:gd name="connsiteY6" fmla="*/ 64717 h 145614"/>
                <a:gd name="connsiteX7" fmla="*/ 132042 w 196906"/>
                <a:gd name="connsiteY7" fmla="*/ 88986 h 145614"/>
                <a:gd name="connsiteX8" fmla="*/ 140131 w 196906"/>
                <a:gd name="connsiteY8" fmla="*/ 137524 h 145614"/>
                <a:gd name="connsiteX9" fmla="*/ 164399 w 196906"/>
                <a:gd name="connsiteY9" fmla="*/ 145614 h 145614"/>
                <a:gd name="connsiteX10" fmla="*/ 188667 w 196906"/>
                <a:gd name="connsiteY10" fmla="*/ 137524 h 145614"/>
                <a:gd name="connsiteX11" fmla="*/ 188667 w 196906"/>
                <a:gd name="connsiteY11" fmla="*/ 80897 h 145614"/>
                <a:gd name="connsiteX12" fmla="*/ 140131 w 196906"/>
                <a:gd name="connsiteY12" fmla="*/ 64717 h 145614"/>
                <a:gd name="connsiteX13" fmla="*/ 132042 w 196906"/>
                <a:gd name="connsiteY13" fmla="*/ 80897 h 1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906" h="145614">
                  <a:moveTo>
                    <a:pt x="132042" y="80897"/>
                  </a:moveTo>
                  <a:cubicBezTo>
                    <a:pt x="125794" y="49656"/>
                    <a:pt x="130277" y="33175"/>
                    <a:pt x="99684" y="16179"/>
                  </a:cubicBezTo>
                  <a:cubicBezTo>
                    <a:pt x="84776" y="7897"/>
                    <a:pt x="51148" y="0"/>
                    <a:pt x="51148" y="0"/>
                  </a:cubicBezTo>
                  <a:cubicBezTo>
                    <a:pt x="47916" y="647"/>
                    <a:pt x="-13216" y="700"/>
                    <a:pt x="2612" y="32359"/>
                  </a:cubicBezTo>
                  <a:cubicBezTo>
                    <a:pt x="6425" y="39986"/>
                    <a:pt x="18791" y="37752"/>
                    <a:pt x="26880" y="40448"/>
                  </a:cubicBezTo>
                  <a:cubicBezTo>
                    <a:pt x="34969" y="45841"/>
                    <a:pt x="41716" y="54270"/>
                    <a:pt x="51148" y="56628"/>
                  </a:cubicBezTo>
                  <a:cubicBezTo>
                    <a:pt x="74837" y="62550"/>
                    <a:pt x="101282" y="55648"/>
                    <a:pt x="123953" y="64717"/>
                  </a:cubicBezTo>
                  <a:cubicBezTo>
                    <a:pt x="131870" y="67884"/>
                    <a:pt x="130192" y="80662"/>
                    <a:pt x="132042" y="88986"/>
                  </a:cubicBezTo>
                  <a:cubicBezTo>
                    <a:pt x="135600" y="104998"/>
                    <a:pt x="131993" y="123282"/>
                    <a:pt x="140131" y="137524"/>
                  </a:cubicBezTo>
                  <a:cubicBezTo>
                    <a:pt x="144361" y="144928"/>
                    <a:pt x="156310" y="142917"/>
                    <a:pt x="164399" y="145614"/>
                  </a:cubicBezTo>
                  <a:cubicBezTo>
                    <a:pt x="172488" y="142917"/>
                    <a:pt x="182638" y="143554"/>
                    <a:pt x="188667" y="137524"/>
                  </a:cubicBezTo>
                  <a:cubicBezTo>
                    <a:pt x="199587" y="126604"/>
                    <a:pt x="199720" y="90371"/>
                    <a:pt x="188667" y="80897"/>
                  </a:cubicBezTo>
                  <a:cubicBezTo>
                    <a:pt x="175719" y="69798"/>
                    <a:pt x="140131" y="64717"/>
                    <a:pt x="140131" y="64717"/>
                  </a:cubicBezTo>
                  <a:lnTo>
                    <a:pt x="132042" y="80897"/>
                  </a:lnTo>
                  <a:close/>
                </a:path>
              </a:pathLst>
            </a:cu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5807051" y="913401"/>
              <a:ext cx="283127" cy="64717"/>
            </a:xfrm>
            <a:custGeom>
              <a:avLst/>
              <a:gdLst>
                <a:gd name="connsiteX0" fmla="*/ 0 w 283127"/>
                <a:gd name="connsiteY0" fmla="*/ 0 h 64717"/>
                <a:gd name="connsiteX1" fmla="*/ 64715 w 283127"/>
                <a:gd name="connsiteY1" fmla="*/ 40448 h 64717"/>
                <a:gd name="connsiteX2" fmla="*/ 97072 w 283127"/>
                <a:gd name="connsiteY2" fmla="*/ 56627 h 64717"/>
                <a:gd name="connsiteX3" fmla="*/ 194144 w 283127"/>
                <a:gd name="connsiteY3" fmla="*/ 64717 h 64717"/>
                <a:gd name="connsiteX4" fmla="*/ 283127 w 283127"/>
                <a:gd name="connsiteY4" fmla="*/ 56627 h 6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27" h="64717">
                  <a:moveTo>
                    <a:pt x="0" y="0"/>
                  </a:moveTo>
                  <a:cubicBezTo>
                    <a:pt x="68208" y="54567"/>
                    <a:pt x="13645" y="18560"/>
                    <a:pt x="64715" y="40448"/>
                  </a:cubicBezTo>
                  <a:cubicBezTo>
                    <a:pt x="75799" y="45198"/>
                    <a:pt x="85220" y="54405"/>
                    <a:pt x="97072" y="56627"/>
                  </a:cubicBezTo>
                  <a:cubicBezTo>
                    <a:pt x="128985" y="62611"/>
                    <a:pt x="161787" y="62020"/>
                    <a:pt x="194144" y="64717"/>
                  </a:cubicBezTo>
                  <a:cubicBezTo>
                    <a:pt x="266886" y="55624"/>
                    <a:pt x="237119" y="56627"/>
                    <a:pt x="283127" y="56627"/>
                  </a:cubicBez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759268" y="894097"/>
              <a:ext cx="336733" cy="63501"/>
            </a:xfrm>
            <a:custGeom>
              <a:avLst/>
              <a:gdLst>
                <a:gd name="connsiteX0" fmla="*/ 0 w 412557"/>
                <a:gd name="connsiteY0" fmla="*/ 0 h 88986"/>
                <a:gd name="connsiteX1" fmla="*/ 40447 w 412557"/>
                <a:gd name="connsiteY1" fmla="*/ 32358 h 88986"/>
                <a:gd name="connsiteX2" fmla="*/ 64715 w 412557"/>
                <a:gd name="connsiteY2" fmla="*/ 40448 h 88986"/>
                <a:gd name="connsiteX3" fmla="*/ 88983 w 412557"/>
                <a:gd name="connsiteY3" fmla="*/ 64717 h 88986"/>
                <a:gd name="connsiteX4" fmla="*/ 121341 w 412557"/>
                <a:gd name="connsiteY4" fmla="*/ 72806 h 88986"/>
                <a:gd name="connsiteX5" fmla="*/ 169877 w 412557"/>
                <a:gd name="connsiteY5" fmla="*/ 88986 h 88986"/>
                <a:gd name="connsiteX6" fmla="*/ 339753 w 412557"/>
                <a:gd name="connsiteY6" fmla="*/ 80896 h 88986"/>
                <a:gd name="connsiteX7" fmla="*/ 388289 w 412557"/>
                <a:gd name="connsiteY7" fmla="*/ 64717 h 88986"/>
                <a:gd name="connsiteX8" fmla="*/ 412557 w 412557"/>
                <a:gd name="connsiteY8" fmla="*/ 40448 h 8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57" h="88986">
                  <a:moveTo>
                    <a:pt x="0" y="0"/>
                  </a:moveTo>
                  <a:cubicBezTo>
                    <a:pt x="13482" y="10786"/>
                    <a:pt x="25806" y="23207"/>
                    <a:pt x="40447" y="32358"/>
                  </a:cubicBezTo>
                  <a:cubicBezTo>
                    <a:pt x="47678" y="36877"/>
                    <a:pt x="57620" y="35718"/>
                    <a:pt x="64715" y="40448"/>
                  </a:cubicBezTo>
                  <a:cubicBezTo>
                    <a:pt x="74234" y="46794"/>
                    <a:pt x="79050" y="59041"/>
                    <a:pt x="88983" y="64717"/>
                  </a:cubicBezTo>
                  <a:cubicBezTo>
                    <a:pt x="98636" y="70233"/>
                    <a:pt x="110692" y="69611"/>
                    <a:pt x="121341" y="72806"/>
                  </a:cubicBezTo>
                  <a:cubicBezTo>
                    <a:pt x="137676" y="77707"/>
                    <a:pt x="169877" y="88986"/>
                    <a:pt x="169877" y="88986"/>
                  </a:cubicBezTo>
                  <a:cubicBezTo>
                    <a:pt x="226502" y="86289"/>
                    <a:pt x="283410" y="87157"/>
                    <a:pt x="339753" y="80896"/>
                  </a:cubicBezTo>
                  <a:cubicBezTo>
                    <a:pt x="356703" y="79013"/>
                    <a:pt x="388289" y="64717"/>
                    <a:pt x="388289" y="64717"/>
                  </a:cubicBezTo>
                  <a:lnTo>
                    <a:pt x="412557" y="40448"/>
                  </a:lnTo>
                </a:path>
              </a:pathLst>
            </a:cu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Freeform 20"/>
            <p:cNvSpPr/>
            <p:nvPr/>
          </p:nvSpPr>
          <p:spPr>
            <a:xfrm>
              <a:off x="5875868" y="1338597"/>
              <a:ext cx="618067" cy="702896"/>
            </a:xfrm>
            <a:custGeom>
              <a:avLst/>
              <a:gdLst>
                <a:gd name="connsiteX0" fmla="*/ 0 w 618067"/>
                <a:gd name="connsiteY0" fmla="*/ 0 h 702896"/>
                <a:gd name="connsiteX1" fmla="*/ 46567 w 618067"/>
                <a:gd name="connsiteY1" fmla="*/ 21167 h 702896"/>
                <a:gd name="connsiteX2" fmla="*/ 59267 w 618067"/>
                <a:gd name="connsiteY2" fmla="*/ 25400 h 702896"/>
                <a:gd name="connsiteX3" fmla="*/ 173567 w 618067"/>
                <a:gd name="connsiteY3" fmla="*/ 38100 h 702896"/>
                <a:gd name="connsiteX4" fmla="*/ 194734 w 618067"/>
                <a:gd name="connsiteY4" fmla="*/ 42334 h 702896"/>
                <a:gd name="connsiteX5" fmla="*/ 207434 w 618067"/>
                <a:gd name="connsiteY5" fmla="*/ 50800 h 702896"/>
                <a:gd name="connsiteX6" fmla="*/ 228600 w 618067"/>
                <a:gd name="connsiteY6" fmla="*/ 71967 h 702896"/>
                <a:gd name="connsiteX7" fmla="*/ 258234 w 618067"/>
                <a:gd name="connsiteY7" fmla="*/ 105834 h 702896"/>
                <a:gd name="connsiteX8" fmla="*/ 266700 w 618067"/>
                <a:gd name="connsiteY8" fmla="*/ 118534 h 702896"/>
                <a:gd name="connsiteX9" fmla="*/ 292100 w 618067"/>
                <a:gd name="connsiteY9" fmla="*/ 135467 h 702896"/>
                <a:gd name="connsiteX10" fmla="*/ 317500 w 618067"/>
                <a:gd name="connsiteY10" fmla="*/ 156634 h 702896"/>
                <a:gd name="connsiteX11" fmla="*/ 330200 w 618067"/>
                <a:gd name="connsiteY11" fmla="*/ 165100 h 702896"/>
                <a:gd name="connsiteX12" fmla="*/ 436034 w 618067"/>
                <a:gd name="connsiteY12" fmla="*/ 177800 h 702896"/>
                <a:gd name="connsiteX13" fmla="*/ 448734 w 618067"/>
                <a:gd name="connsiteY13" fmla="*/ 190500 h 702896"/>
                <a:gd name="connsiteX14" fmla="*/ 474134 w 618067"/>
                <a:gd name="connsiteY14" fmla="*/ 232834 h 702896"/>
                <a:gd name="connsiteX15" fmla="*/ 478367 w 618067"/>
                <a:gd name="connsiteY15" fmla="*/ 245534 h 702896"/>
                <a:gd name="connsiteX16" fmla="*/ 482600 w 618067"/>
                <a:gd name="connsiteY16" fmla="*/ 279400 h 702896"/>
                <a:gd name="connsiteX17" fmla="*/ 499534 w 618067"/>
                <a:gd name="connsiteY17" fmla="*/ 304800 h 702896"/>
                <a:gd name="connsiteX18" fmla="*/ 503767 w 618067"/>
                <a:gd name="connsiteY18" fmla="*/ 317500 h 702896"/>
                <a:gd name="connsiteX19" fmla="*/ 537634 w 618067"/>
                <a:gd name="connsiteY19" fmla="*/ 330200 h 702896"/>
                <a:gd name="connsiteX20" fmla="*/ 554567 w 618067"/>
                <a:gd name="connsiteY20" fmla="*/ 334434 h 702896"/>
                <a:gd name="connsiteX21" fmla="*/ 596900 w 618067"/>
                <a:gd name="connsiteY21" fmla="*/ 347134 h 702896"/>
                <a:gd name="connsiteX22" fmla="*/ 609600 w 618067"/>
                <a:gd name="connsiteY22" fmla="*/ 359834 h 702896"/>
                <a:gd name="connsiteX23" fmla="*/ 618067 w 618067"/>
                <a:gd name="connsiteY23" fmla="*/ 385234 h 702896"/>
                <a:gd name="connsiteX24" fmla="*/ 613834 w 618067"/>
                <a:gd name="connsiteY24" fmla="*/ 397934 h 702896"/>
                <a:gd name="connsiteX25" fmla="*/ 584200 w 618067"/>
                <a:gd name="connsiteY25" fmla="*/ 414867 h 702896"/>
                <a:gd name="connsiteX26" fmla="*/ 575734 w 618067"/>
                <a:gd name="connsiteY26" fmla="*/ 427567 h 702896"/>
                <a:gd name="connsiteX27" fmla="*/ 563034 w 618067"/>
                <a:gd name="connsiteY27" fmla="*/ 436034 h 702896"/>
                <a:gd name="connsiteX28" fmla="*/ 546100 w 618067"/>
                <a:gd name="connsiteY28" fmla="*/ 457200 h 702896"/>
                <a:gd name="connsiteX29" fmla="*/ 541867 w 618067"/>
                <a:gd name="connsiteY29" fmla="*/ 469900 h 702896"/>
                <a:gd name="connsiteX30" fmla="*/ 524934 w 618067"/>
                <a:gd name="connsiteY30" fmla="*/ 495300 h 702896"/>
                <a:gd name="connsiteX31" fmla="*/ 520700 w 618067"/>
                <a:gd name="connsiteY31" fmla="*/ 508000 h 702896"/>
                <a:gd name="connsiteX32" fmla="*/ 508000 w 618067"/>
                <a:gd name="connsiteY32" fmla="*/ 516467 h 702896"/>
                <a:gd name="connsiteX33" fmla="*/ 503767 w 618067"/>
                <a:gd name="connsiteY33" fmla="*/ 529167 h 702896"/>
                <a:gd name="connsiteX34" fmla="*/ 491067 w 618067"/>
                <a:gd name="connsiteY34" fmla="*/ 533400 h 702896"/>
                <a:gd name="connsiteX35" fmla="*/ 465667 w 618067"/>
                <a:gd name="connsiteY35" fmla="*/ 550334 h 702896"/>
                <a:gd name="connsiteX36" fmla="*/ 452967 w 618067"/>
                <a:gd name="connsiteY36" fmla="*/ 558800 h 702896"/>
                <a:gd name="connsiteX37" fmla="*/ 414867 w 618067"/>
                <a:gd name="connsiteY37" fmla="*/ 592667 h 702896"/>
                <a:gd name="connsiteX38" fmla="*/ 393700 w 618067"/>
                <a:gd name="connsiteY38" fmla="*/ 609600 h 702896"/>
                <a:gd name="connsiteX39" fmla="*/ 385234 w 618067"/>
                <a:gd name="connsiteY39" fmla="*/ 622300 h 702896"/>
                <a:gd name="connsiteX40" fmla="*/ 372534 w 618067"/>
                <a:gd name="connsiteY40" fmla="*/ 635000 h 702896"/>
                <a:gd name="connsiteX41" fmla="*/ 359834 w 618067"/>
                <a:gd name="connsiteY41" fmla="*/ 660400 h 702896"/>
                <a:gd name="connsiteX42" fmla="*/ 334434 w 618067"/>
                <a:gd name="connsiteY42" fmla="*/ 677334 h 702896"/>
                <a:gd name="connsiteX43" fmla="*/ 304800 w 618067"/>
                <a:gd name="connsiteY43" fmla="*/ 694267 h 702896"/>
                <a:gd name="connsiteX44" fmla="*/ 292100 w 618067"/>
                <a:gd name="connsiteY44" fmla="*/ 702734 h 702896"/>
                <a:gd name="connsiteX45" fmla="*/ 279400 w 618067"/>
                <a:gd name="connsiteY45" fmla="*/ 698500 h 702896"/>
                <a:gd name="connsiteX46" fmla="*/ 254000 w 618067"/>
                <a:gd name="connsiteY46" fmla="*/ 656167 h 702896"/>
                <a:gd name="connsiteX47" fmla="*/ 241300 w 618067"/>
                <a:gd name="connsiteY47" fmla="*/ 647700 h 702896"/>
                <a:gd name="connsiteX48" fmla="*/ 228600 w 618067"/>
                <a:gd name="connsiteY48" fmla="*/ 635000 h 702896"/>
                <a:gd name="connsiteX49" fmla="*/ 211667 w 618067"/>
                <a:gd name="connsiteY49" fmla="*/ 609600 h 702896"/>
                <a:gd name="connsiteX50" fmla="*/ 203200 w 618067"/>
                <a:gd name="connsiteY50" fmla="*/ 596900 h 702896"/>
                <a:gd name="connsiteX51" fmla="*/ 177800 w 618067"/>
                <a:gd name="connsiteY51" fmla="*/ 575734 h 702896"/>
                <a:gd name="connsiteX52" fmla="*/ 148167 w 618067"/>
                <a:gd name="connsiteY52" fmla="*/ 541867 h 702896"/>
                <a:gd name="connsiteX53" fmla="*/ 135467 w 618067"/>
                <a:gd name="connsiteY53" fmla="*/ 516467 h 702896"/>
                <a:gd name="connsiteX54" fmla="*/ 131234 w 618067"/>
                <a:gd name="connsiteY54" fmla="*/ 516467 h 7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067" h="702896">
                  <a:moveTo>
                    <a:pt x="0" y="0"/>
                  </a:moveTo>
                  <a:cubicBezTo>
                    <a:pt x="28818" y="17291"/>
                    <a:pt x="13363" y="10099"/>
                    <a:pt x="46567" y="21167"/>
                  </a:cubicBezTo>
                  <a:lnTo>
                    <a:pt x="59267" y="25400"/>
                  </a:lnTo>
                  <a:cubicBezTo>
                    <a:pt x="100901" y="53157"/>
                    <a:pt x="62010" y="30406"/>
                    <a:pt x="173567" y="38100"/>
                  </a:cubicBezTo>
                  <a:cubicBezTo>
                    <a:pt x="180745" y="38595"/>
                    <a:pt x="187678" y="40923"/>
                    <a:pt x="194734" y="42334"/>
                  </a:cubicBezTo>
                  <a:cubicBezTo>
                    <a:pt x="198967" y="45156"/>
                    <a:pt x="203836" y="47202"/>
                    <a:pt x="207434" y="50800"/>
                  </a:cubicBezTo>
                  <a:cubicBezTo>
                    <a:pt x="235660" y="79026"/>
                    <a:pt x="194729" y="49385"/>
                    <a:pt x="228600" y="71967"/>
                  </a:cubicBezTo>
                  <a:cubicBezTo>
                    <a:pt x="248356" y="101600"/>
                    <a:pt x="237067" y="91722"/>
                    <a:pt x="258234" y="105834"/>
                  </a:cubicBezTo>
                  <a:cubicBezTo>
                    <a:pt x="261056" y="110067"/>
                    <a:pt x="262871" y="115184"/>
                    <a:pt x="266700" y="118534"/>
                  </a:cubicBezTo>
                  <a:cubicBezTo>
                    <a:pt x="274358" y="125235"/>
                    <a:pt x="292100" y="135467"/>
                    <a:pt x="292100" y="135467"/>
                  </a:cubicBezTo>
                  <a:cubicBezTo>
                    <a:pt x="305399" y="155415"/>
                    <a:pt x="294364" y="143414"/>
                    <a:pt x="317500" y="156634"/>
                  </a:cubicBezTo>
                  <a:cubicBezTo>
                    <a:pt x="321917" y="159158"/>
                    <a:pt x="325551" y="163034"/>
                    <a:pt x="330200" y="165100"/>
                  </a:cubicBezTo>
                  <a:cubicBezTo>
                    <a:pt x="366647" y="181298"/>
                    <a:pt x="390078" y="175381"/>
                    <a:pt x="436034" y="177800"/>
                  </a:cubicBezTo>
                  <a:cubicBezTo>
                    <a:pt x="440267" y="182033"/>
                    <a:pt x="445058" y="185774"/>
                    <a:pt x="448734" y="190500"/>
                  </a:cubicBezTo>
                  <a:cubicBezTo>
                    <a:pt x="458309" y="202810"/>
                    <a:pt x="467851" y="218174"/>
                    <a:pt x="474134" y="232834"/>
                  </a:cubicBezTo>
                  <a:cubicBezTo>
                    <a:pt x="475892" y="236936"/>
                    <a:pt x="476956" y="241301"/>
                    <a:pt x="478367" y="245534"/>
                  </a:cubicBezTo>
                  <a:cubicBezTo>
                    <a:pt x="479778" y="256823"/>
                    <a:pt x="478774" y="268686"/>
                    <a:pt x="482600" y="279400"/>
                  </a:cubicBezTo>
                  <a:cubicBezTo>
                    <a:pt x="486023" y="288983"/>
                    <a:pt x="499534" y="304800"/>
                    <a:pt x="499534" y="304800"/>
                  </a:cubicBezTo>
                  <a:cubicBezTo>
                    <a:pt x="500945" y="309033"/>
                    <a:pt x="500979" y="314015"/>
                    <a:pt x="503767" y="317500"/>
                  </a:cubicBezTo>
                  <a:cubicBezTo>
                    <a:pt x="512248" y="328102"/>
                    <a:pt x="525911" y="327595"/>
                    <a:pt x="537634" y="330200"/>
                  </a:cubicBezTo>
                  <a:cubicBezTo>
                    <a:pt x="543314" y="331462"/>
                    <a:pt x="548994" y="332762"/>
                    <a:pt x="554567" y="334434"/>
                  </a:cubicBezTo>
                  <a:cubicBezTo>
                    <a:pt x="606099" y="349894"/>
                    <a:pt x="557871" y="337375"/>
                    <a:pt x="596900" y="347134"/>
                  </a:cubicBezTo>
                  <a:cubicBezTo>
                    <a:pt x="601133" y="351367"/>
                    <a:pt x="606692" y="354601"/>
                    <a:pt x="609600" y="359834"/>
                  </a:cubicBezTo>
                  <a:cubicBezTo>
                    <a:pt x="613934" y="367636"/>
                    <a:pt x="618067" y="385234"/>
                    <a:pt x="618067" y="385234"/>
                  </a:cubicBezTo>
                  <a:cubicBezTo>
                    <a:pt x="616656" y="389467"/>
                    <a:pt x="616691" y="394506"/>
                    <a:pt x="613834" y="397934"/>
                  </a:cubicBezTo>
                  <a:cubicBezTo>
                    <a:pt x="603977" y="409763"/>
                    <a:pt x="596861" y="410647"/>
                    <a:pt x="584200" y="414867"/>
                  </a:cubicBezTo>
                  <a:cubicBezTo>
                    <a:pt x="581378" y="419100"/>
                    <a:pt x="579331" y="423969"/>
                    <a:pt x="575734" y="427567"/>
                  </a:cubicBezTo>
                  <a:cubicBezTo>
                    <a:pt x="572136" y="431165"/>
                    <a:pt x="566212" y="432061"/>
                    <a:pt x="563034" y="436034"/>
                  </a:cubicBezTo>
                  <a:cubicBezTo>
                    <a:pt x="539667" y="465242"/>
                    <a:pt x="582493" y="432940"/>
                    <a:pt x="546100" y="457200"/>
                  </a:cubicBezTo>
                  <a:cubicBezTo>
                    <a:pt x="544689" y="461433"/>
                    <a:pt x="544034" y="465999"/>
                    <a:pt x="541867" y="469900"/>
                  </a:cubicBezTo>
                  <a:cubicBezTo>
                    <a:pt x="536925" y="478795"/>
                    <a:pt x="528152" y="485647"/>
                    <a:pt x="524934" y="495300"/>
                  </a:cubicBezTo>
                  <a:cubicBezTo>
                    <a:pt x="523523" y="499533"/>
                    <a:pt x="523488" y="504515"/>
                    <a:pt x="520700" y="508000"/>
                  </a:cubicBezTo>
                  <a:cubicBezTo>
                    <a:pt x="517522" y="511973"/>
                    <a:pt x="512233" y="513645"/>
                    <a:pt x="508000" y="516467"/>
                  </a:cubicBezTo>
                  <a:cubicBezTo>
                    <a:pt x="506589" y="520700"/>
                    <a:pt x="506922" y="526012"/>
                    <a:pt x="503767" y="529167"/>
                  </a:cubicBezTo>
                  <a:cubicBezTo>
                    <a:pt x="500612" y="532322"/>
                    <a:pt x="494968" y="531233"/>
                    <a:pt x="491067" y="533400"/>
                  </a:cubicBezTo>
                  <a:cubicBezTo>
                    <a:pt x="482172" y="538342"/>
                    <a:pt x="474134" y="544689"/>
                    <a:pt x="465667" y="550334"/>
                  </a:cubicBezTo>
                  <a:cubicBezTo>
                    <a:pt x="461434" y="553156"/>
                    <a:pt x="456565" y="555202"/>
                    <a:pt x="452967" y="558800"/>
                  </a:cubicBezTo>
                  <a:cubicBezTo>
                    <a:pt x="423969" y="587798"/>
                    <a:pt x="437530" y="577558"/>
                    <a:pt x="414867" y="592667"/>
                  </a:cubicBezTo>
                  <a:cubicBezTo>
                    <a:pt x="390600" y="629067"/>
                    <a:pt x="422913" y="586229"/>
                    <a:pt x="393700" y="609600"/>
                  </a:cubicBezTo>
                  <a:cubicBezTo>
                    <a:pt x="389727" y="612778"/>
                    <a:pt x="388491" y="618391"/>
                    <a:pt x="385234" y="622300"/>
                  </a:cubicBezTo>
                  <a:cubicBezTo>
                    <a:pt x="381401" y="626899"/>
                    <a:pt x="376767" y="630767"/>
                    <a:pt x="372534" y="635000"/>
                  </a:cubicBezTo>
                  <a:cubicBezTo>
                    <a:pt x="369514" y="644057"/>
                    <a:pt x="367556" y="653643"/>
                    <a:pt x="359834" y="660400"/>
                  </a:cubicBezTo>
                  <a:cubicBezTo>
                    <a:pt x="352176" y="667101"/>
                    <a:pt x="341629" y="670139"/>
                    <a:pt x="334434" y="677334"/>
                  </a:cubicBezTo>
                  <a:cubicBezTo>
                    <a:pt x="317620" y="694148"/>
                    <a:pt x="327542" y="688582"/>
                    <a:pt x="304800" y="694267"/>
                  </a:cubicBezTo>
                  <a:cubicBezTo>
                    <a:pt x="300567" y="697089"/>
                    <a:pt x="297119" y="701898"/>
                    <a:pt x="292100" y="702734"/>
                  </a:cubicBezTo>
                  <a:cubicBezTo>
                    <a:pt x="287698" y="703468"/>
                    <a:pt x="282555" y="701655"/>
                    <a:pt x="279400" y="698500"/>
                  </a:cubicBezTo>
                  <a:cubicBezTo>
                    <a:pt x="226089" y="645187"/>
                    <a:pt x="287408" y="696256"/>
                    <a:pt x="254000" y="656167"/>
                  </a:cubicBezTo>
                  <a:cubicBezTo>
                    <a:pt x="250743" y="652258"/>
                    <a:pt x="245209" y="650957"/>
                    <a:pt x="241300" y="647700"/>
                  </a:cubicBezTo>
                  <a:cubicBezTo>
                    <a:pt x="236701" y="643867"/>
                    <a:pt x="232276" y="639726"/>
                    <a:pt x="228600" y="635000"/>
                  </a:cubicBezTo>
                  <a:cubicBezTo>
                    <a:pt x="222353" y="626968"/>
                    <a:pt x="217311" y="618067"/>
                    <a:pt x="211667" y="609600"/>
                  </a:cubicBezTo>
                  <a:cubicBezTo>
                    <a:pt x="208845" y="605367"/>
                    <a:pt x="206798" y="600498"/>
                    <a:pt x="203200" y="596900"/>
                  </a:cubicBezTo>
                  <a:cubicBezTo>
                    <a:pt x="186902" y="580602"/>
                    <a:pt x="195481" y="587521"/>
                    <a:pt x="177800" y="575734"/>
                  </a:cubicBezTo>
                  <a:cubicBezTo>
                    <a:pt x="158045" y="546101"/>
                    <a:pt x="169334" y="555979"/>
                    <a:pt x="148167" y="541867"/>
                  </a:cubicBezTo>
                  <a:cubicBezTo>
                    <a:pt x="144724" y="531537"/>
                    <a:pt x="143674" y="524674"/>
                    <a:pt x="135467" y="516467"/>
                  </a:cubicBezTo>
                  <a:cubicBezTo>
                    <a:pt x="134469" y="515469"/>
                    <a:pt x="132645" y="516467"/>
                    <a:pt x="131234" y="516467"/>
                  </a:cubicBezTo>
                </a:path>
              </a:pathLst>
            </a:custGeom>
            <a:ln w="5715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867402" y="103803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H="1">
              <a:off x="5668432" y="1002022"/>
              <a:ext cx="55033" cy="23311"/>
            </a:xfrm>
            <a:custGeom>
              <a:avLst/>
              <a:gdLst>
                <a:gd name="connsiteX0" fmla="*/ 0 w 55033"/>
                <a:gd name="connsiteY0" fmla="*/ 0 h 23311"/>
                <a:gd name="connsiteX1" fmla="*/ 55033 w 55033"/>
                <a:gd name="connsiteY1" fmla="*/ 21166 h 23311"/>
              </a:gdLst>
              <a:ahLst/>
              <a:cxnLst>
                <a:cxn ang="0">
                  <a:pos x="connsiteX0" y="connsiteY0"/>
                </a:cxn>
                <a:cxn ang="0">
                  <a:pos x="connsiteX1" y="connsiteY1"/>
                </a:cxn>
              </a:cxnLst>
              <a:rect l="l" t="t" r="r" b="b"/>
              <a:pathLst>
                <a:path w="55033" h="23311">
                  <a:moveTo>
                    <a:pt x="0" y="0"/>
                  </a:moveTo>
                  <a:cubicBezTo>
                    <a:pt x="19960" y="33266"/>
                    <a:pt x="4472" y="21166"/>
                    <a:pt x="55033" y="21166"/>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4" name="TextBox 23"/>
          <p:cNvSpPr txBox="1"/>
          <p:nvPr/>
        </p:nvSpPr>
        <p:spPr>
          <a:xfrm>
            <a:off x="2540079" y="4956885"/>
            <a:ext cx="6371168" cy="877163"/>
          </a:xfrm>
          <a:prstGeom prst="rect">
            <a:avLst/>
          </a:prstGeom>
          <a:noFill/>
        </p:spPr>
        <p:txBody>
          <a:bodyPr wrap="square" rtlCol="0">
            <a:spAutoFit/>
          </a:bodyPr>
          <a:lstStyle/>
          <a:p>
            <a:pPr algn="r"/>
            <a:r>
              <a:rPr lang="en-US" sz="1700" i="1" dirty="0" smtClean="0">
                <a:solidFill>
                  <a:srgbClr val="003366"/>
                </a:solidFill>
              </a:rPr>
              <a:t>Always Remember</a:t>
            </a:r>
            <a:r>
              <a:rPr lang="en-US" sz="1700" i="1" dirty="0">
                <a:solidFill>
                  <a:srgbClr val="003366"/>
                </a:solidFill>
              </a:rPr>
              <a:t>: </a:t>
            </a:r>
            <a:r>
              <a:rPr lang="en-US" sz="1700" dirty="0">
                <a:solidFill>
                  <a:srgbClr val="003366"/>
                </a:solidFill>
              </a:rPr>
              <a:t>Web Apollo curation is a community effort so </a:t>
            </a:r>
            <a:r>
              <a:rPr lang="en-US" sz="1700" dirty="0" smtClean="0">
                <a:solidFill>
                  <a:srgbClr val="003366"/>
                </a:solidFill>
              </a:rPr>
              <a:t>please use </a:t>
            </a:r>
            <a:r>
              <a:rPr lang="en-US" sz="1700" dirty="0">
                <a:solidFill>
                  <a:srgbClr val="003366"/>
                </a:solidFill>
              </a:rPr>
              <a:t>comments to communicate the reasons for your </a:t>
            </a:r>
            <a:r>
              <a:rPr lang="en-US" sz="1700" dirty="0" smtClean="0">
                <a:solidFill>
                  <a:srgbClr val="003366"/>
                </a:solidFill>
              </a:rPr>
              <a:t/>
            </a:r>
            <a:br>
              <a:rPr lang="en-US" sz="1700" dirty="0" smtClean="0">
                <a:solidFill>
                  <a:srgbClr val="003366"/>
                </a:solidFill>
              </a:rPr>
            </a:br>
            <a:r>
              <a:rPr lang="en-US" sz="1700" dirty="0" smtClean="0">
                <a:solidFill>
                  <a:srgbClr val="003366"/>
                </a:solidFill>
              </a:rPr>
              <a:t>annotation </a:t>
            </a:r>
            <a:r>
              <a:rPr lang="en-US" sz="1700" dirty="0">
                <a:solidFill>
                  <a:srgbClr val="003366"/>
                </a:solidFill>
              </a:rPr>
              <a:t>(your comments will be visible to everyone).</a:t>
            </a:r>
          </a:p>
        </p:txBody>
      </p:sp>
      <p:sp>
        <p:nvSpPr>
          <p:cNvPr id="25"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79395" y="805159"/>
            <a:ext cx="4211099" cy="5103100"/>
          </a:xfrm>
        </p:spPr>
        <p:txBody>
          <a:bodyPr>
            <a:noAutofit/>
          </a:bodyPr>
          <a:lstStyle/>
          <a:p>
            <a:pPr marL="457200" indent="-457200">
              <a:buFont typeface="+mj-lt"/>
              <a:buAutoNum type="arabicPeriod"/>
            </a:pPr>
            <a:r>
              <a:rPr lang="en-US" sz="1300" dirty="0" smtClean="0">
                <a:latin typeface="Arial"/>
                <a:cs typeface="Arial"/>
              </a:rPr>
              <a:t>Can you add UTRs (e.g.: via RNA-Seq)?</a:t>
            </a:r>
          </a:p>
          <a:p>
            <a:pPr marL="457200" indent="-457200">
              <a:buFont typeface="+mj-lt"/>
              <a:buAutoNum type="arabicPeriod"/>
            </a:pPr>
            <a:r>
              <a:rPr lang="en-US" sz="1300" dirty="0" smtClean="0">
                <a:latin typeface="Arial"/>
                <a:cs typeface="Arial"/>
              </a:rPr>
              <a:t>Check </a:t>
            </a:r>
            <a:r>
              <a:rPr lang="en-US" sz="1300" dirty="0" err="1" smtClean="0">
                <a:latin typeface="Arial"/>
                <a:cs typeface="Arial"/>
              </a:rPr>
              <a:t>exon</a:t>
            </a:r>
            <a:r>
              <a:rPr lang="en-US" sz="1300" dirty="0" smtClean="0">
                <a:latin typeface="Arial"/>
                <a:cs typeface="Arial"/>
              </a:rPr>
              <a:t> structures</a:t>
            </a:r>
          </a:p>
          <a:p>
            <a:pPr marL="457200" indent="-457200">
              <a:buFont typeface="+mj-lt"/>
              <a:buAutoNum type="arabicPeriod"/>
            </a:pPr>
            <a:r>
              <a:rPr lang="en-US" sz="1300" dirty="0" smtClean="0">
                <a:latin typeface="Arial"/>
                <a:cs typeface="Arial"/>
              </a:rPr>
              <a:t>Check splice sites: most splice sites display these residues …]5’-GT/AG-3’[…</a:t>
            </a:r>
          </a:p>
          <a:p>
            <a:pPr marL="457200" indent="-457200">
              <a:buFont typeface="+mj-lt"/>
              <a:buAutoNum type="arabicPeriod"/>
            </a:pPr>
            <a:r>
              <a:rPr lang="en-US" sz="1300" dirty="0" smtClean="0">
                <a:latin typeface="Arial"/>
                <a:cs typeface="Arial"/>
              </a:rPr>
              <a:t>Check ‘Start’ and ‘Stop’ sites</a:t>
            </a:r>
          </a:p>
          <a:p>
            <a:pPr marL="457200" indent="-457200">
              <a:buFont typeface="+mj-lt"/>
              <a:buAutoNum type="arabicPeriod"/>
            </a:pPr>
            <a:r>
              <a:rPr lang="en-US" sz="1300" dirty="0" smtClean="0">
                <a:latin typeface="Arial"/>
                <a:cs typeface="Arial"/>
              </a:rPr>
              <a:t>Check the predicted protein product(s)</a:t>
            </a:r>
          </a:p>
          <a:p>
            <a:pPr marL="889200" lvl="2" indent="-457200"/>
            <a:r>
              <a:rPr lang="en-US" sz="1300" dirty="0" smtClean="0">
                <a:latin typeface="Arial"/>
                <a:cs typeface="Arial"/>
              </a:rPr>
              <a:t>Align it against relevant genes/gene family.</a:t>
            </a:r>
          </a:p>
          <a:p>
            <a:pPr marL="889200" lvl="2" indent="-457200"/>
            <a:r>
              <a:rPr lang="en-US" sz="1300" dirty="0" err="1" smtClean="0">
                <a:latin typeface="Arial"/>
                <a:cs typeface="Arial"/>
              </a:rPr>
              <a:t>blastp</a:t>
            </a:r>
            <a:r>
              <a:rPr lang="en-US" sz="1300" dirty="0" smtClean="0">
                <a:latin typeface="Arial"/>
                <a:cs typeface="Arial"/>
              </a:rPr>
              <a:t> against NCBI’s </a:t>
            </a:r>
            <a:r>
              <a:rPr lang="en-US" sz="1300" dirty="0" err="1" smtClean="0">
                <a:latin typeface="Arial"/>
                <a:cs typeface="Arial"/>
              </a:rPr>
              <a:t>RefSeq</a:t>
            </a:r>
            <a:r>
              <a:rPr lang="en-US" sz="1300" dirty="0" smtClean="0">
                <a:latin typeface="Arial"/>
                <a:cs typeface="Arial"/>
              </a:rPr>
              <a:t> or nr</a:t>
            </a:r>
          </a:p>
          <a:p>
            <a:pPr marL="457200" indent="-457200">
              <a:buFont typeface="+mj-lt"/>
              <a:buAutoNum type="arabicPeriod"/>
            </a:pPr>
            <a:r>
              <a:rPr lang="en-US" sz="1300" dirty="0" smtClean="0">
                <a:latin typeface="Arial"/>
                <a:cs typeface="Arial"/>
              </a:rPr>
              <a:t>If the protein product still does not look correct then check:</a:t>
            </a:r>
          </a:p>
          <a:p>
            <a:pPr lvl="2"/>
            <a:r>
              <a:rPr lang="en-US" sz="1300" dirty="0" smtClean="0">
                <a:latin typeface="Arial"/>
                <a:cs typeface="Arial"/>
              </a:rPr>
              <a:t>Are there gaps in the genome?</a:t>
            </a:r>
          </a:p>
          <a:p>
            <a:pPr lvl="2"/>
            <a:r>
              <a:rPr lang="en-US" sz="1300" dirty="0" smtClean="0">
                <a:latin typeface="Arial"/>
                <a:cs typeface="Arial"/>
              </a:rPr>
              <a:t>Merge of 2 gene predictions on the same scaffold</a:t>
            </a:r>
          </a:p>
          <a:p>
            <a:pPr lvl="2"/>
            <a:r>
              <a:rPr lang="en-US" sz="1300" dirty="0" smtClean="0">
                <a:latin typeface="Arial"/>
                <a:cs typeface="Arial"/>
              </a:rPr>
              <a:t>Merge of 2 gene predictions from different scaffolds </a:t>
            </a:r>
          </a:p>
          <a:p>
            <a:pPr lvl="2"/>
            <a:r>
              <a:rPr lang="en-US" sz="1300" dirty="0" smtClean="0">
                <a:latin typeface="Arial"/>
                <a:cs typeface="Arial"/>
              </a:rPr>
              <a:t>Split a gene prediction</a:t>
            </a:r>
          </a:p>
          <a:p>
            <a:pPr lvl="2"/>
            <a:r>
              <a:rPr lang="en-US" sz="1300" dirty="0" err="1" smtClean="0">
                <a:latin typeface="Arial"/>
                <a:cs typeface="Arial"/>
              </a:rPr>
              <a:t>Frameshifts</a:t>
            </a:r>
            <a:r>
              <a:rPr lang="en-US" sz="1300" dirty="0" smtClean="0">
                <a:latin typeface="Arial"/>
                <a:cs typeface="Arial"/>
              </a:rPr>
              <a:t> </a:t>
            </a:r>
          </a:p>
          <a:p>
            <a:pPr lvl="3"/>
            <a:r>
              <a:rPr lang="en-US" sz="1300" dirty="0" smtClean="0">
                <a:latin typeface="Arial"/>
                <a:cs typeface="Arial"/>
              </a:rPr>
              <a:t>error in the genome assembly?</a:t>
            </a:r>
          </a:p>
          <a:p>
            <a:pPr lvl="2"/>
            <a:r>
              <a:rPr lang="en-US" sz="1300" dirty="0" err="1" smtClean="0">
                <a:latin typeface="Arial"/>
                <a:cs typeface="Arial"/>
              </a:rPr>
              <a:t>Selenocysteine</a:t>
            </a:r>
            <a:r>
              <a:rPr lang="en-US" sz="1300" dirty="0" smtClean="0">
                <a:latin typeface="Arial"/>
                <a:cs typeface="Arial"/>
              </a:rPr>
              <a:t>, single-base errors, and other inconvenient phenomena</a:t>
            </a:r>
          </a:p>
        </p:txBody>
      </p:sp>
      <p:sp>
        <p:nvSpPr>
          <p:cNvPr id="6" name="Text Placeholder 5"/>
          <p:cNvSpPr>
            <a:spLocks noGrp="1"/>
          </p:cNvSpPr>
          <p:nvPr>
            <p:ph type="body" sz="quarter" idx="13"/>
          </p:nvPr>
        </p:nvSpPr>
        <p:spPr/>
        <p:txBody>
          <a:bodyPr/>
          <a:lstStyle/>
          <a:p>
            <a:r>
              <a:rPr lang="en-US" dirty="0" smtClean="0">
                <a:solidFill>
                  <a:srgbClr val="003366"/>
                </a:solidFill>
              </a:rPr>
              <a:t>Checklist for Accuracy and Integrity</a:t>
            </a:r>
          </a:p>
        </p:txBody>
      </p:sp>
      <p:sp>
        <p:nvSpPr>
          <p:cNvPr id="4" name="Slide Number Placeholder 3"/>
          <p:cNvSpPr>
            <a:spLocks noGrp="1"/>
          </p:cNvSpPr>
          <p:nvPr>
            <p:ph type="sldNum" sz="quarter" idx="4"/>
          </p:nvPr>
        </p:nvSpPr>
        <p:spPr/>
        <p:txBody>
          <a:bodyPr/>
          <a:lstStyle/>
          <a:p>
            <a:fld id="{2ABE124A-B5C5-46E0-B944-45307B126769}" type="slidenum">
              <a:rPr lang="en-AU" smtClean="0"/>
              <a:pPr/>
              <a:t>56</a:t>
            </a:fld>
            <a:r>
              <a:rPr lang="en-AU" smtClean="0"/>
              <a:t> |</a:t>
            </a:r>
            <a:endParaRPr lang="en-AU"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56</a:t>
            </a:fld>
            <a:endParaRPr lang="en-US">
              <a:solidFill>
                <a:srgbClr val="898989">
                  <a:alpha val="60000"/>
                </a:srgbClr>
              </a:solidFill>
              <a:latin typeface="Palatino Linotype"/>
            </a:endParaRPr>
          </a:p>
        </p:txBody>
      </p:sp>
      <p:sp>
        <p:nvSpPr>
          <p:cNvPr id="8" name="Content Placeholder 4"/>
          <p:cNvSpPr txBox="1">
            <a:spLocks/>
          </p:cNvSpPr>
          <p:nvPr/>
        </p:nvSpPr>
        <p:spPr>
          <a:xfrm>
            <a:off x="4642894" y="805159"/>
            <a:ext cx="4211099" cy="5103100"/>
          </a:xfrm>
          <a:prstGeom prst="rect">
            <a:avLst/>
          </a:prstGeom>
        </p:spPr>
        <p:txBody>
          <a:bodyPr>
            <a:noAutofit/>
          </a:bodyPr>
          <a:lst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a:lstStyle>
          <a:p>
            <a:pPr marL="228600" indent="-228600">
              <a:buFont typeface="+mj-lt"/>
              <a:buAutoNum type="arabicPeriod" startAt="7"/>
            </a:pPr>
            <a:r>
              <a:rPr lang="en-US" sz="1300" dirty="0" smtClean="0"/>
              <a:t>Finalize annotation by adding:</a:t>
            </a:r>
          </a:p>
          <a:p>
            <a:pPr lvl="1"/>
            <a:r>
              <a:rPr lang="en-US" sz="1300" dirty="0" smtClean="0"/>
              <a:t>Important project information in the form of canned and/or customized comments</a:t>
            </a:r>
          </a:p>
          <a:p>
            <a:pPr lvl="1"/>
            <a:r>
              <a:rPr lang="en-US" sz="1300" dirty="0" smtClean="0"/>
              <a:t>IDs from </a:t>
            </a:r>
            <a:r>
              <a:rPr lang="en-US" sz="1300" dirty="0" err="1" smtClean="0"/>
              <a:t>GenBank</a:t>
            </a:r>
            <a:r>
              <a:rPr lang="en-US" sz="1300" dirty="0" smtClean="0"/>
              <a:t> (via </a:t>
            </a:r>
            <a:r>
              <a:rPr lang="en-US" sz="1300" dirty="0" err="1" smtClean="0"/>
              <a:t>DBXRef</a:t>
            </a:r>
            <a:r>
              <a:rPr lang="en-US" sz="1300" dirty="0" smtClean="0"/>
              <a:t>), gene symbol(s), common name(s), synonyms, top BLAST hits (with </a:t>
            </a:r>
            <a:r>
              <a:rPr lang="en-US" sz="1300" dirty="0" err="1" smtClean="0"/>
              <a:t>GenBank</a:t>
            </a:r>
            <a:r>
              <a:rPr lang="en-US" sz="1300" dirty="0" smtClean="0"/>
              <a:t> IDs), </a:t>
            </a:r>
            <a:r>
              <a:rPr lang="en-US" sz="1300" dirty="0" err="1" smtClean="0"/>
              <a:t>orthologs</a:t>
            </a:r>
            <a:r>
              <a:rPr lang="en-US" sz="1300" dirty="0" smtClean="0"/>
              <a:t> with species names, and everything else you can think of, because you are the expert.</a:t>
            </a:r>
          </a:p>
          <a:p>
            <a:pPr lvl="1"/>
            <a:r>
              <a:rPr lang="en-US" sz="1300" dirty="0" smtClean="0"/>
              <a:t>Whether your model replaces one or more models from the official gene set (so it can be deleted).</a:t>
            </a:r>
          </a:p>
          <a:p>
            <a:pPr lvl="1"/>
            <a:r>
              <a:rPr lang="en-US" sz="1300" dirty="0" smtClean="0"/>
              <a:t>The kinds of changes you made to the gene model of interest, if any. E.g.: splits, merges, whether the 5’ or 3’ ends had to be modified to include ‘Start’ or ‘Stop’ codons, additional exons had to be added, or non-canonical splice sites were accepted.</a:t>
            </a:r>
          </a:p>
          <a:p>
            <a:pPr lvl="1"/>
            <a:r>
              <a:rPr lang="en-US" sz="1300" dirty="0" smtClean="0"/>
              <a:t>Any functional assignments that you think are of interest to the community (e.g. via BLAST, RNA-</a:t>
            </a:r>
            <a:r>
              <a:rPr lang="en-US" sz="1300" dirty="0" err="1" smtClean="0"/>
              <a:t>Seq</a:t>
            </a:r>
            <a:r>
              <a:rPr lang="en-US" sz="1300" dirty="0" smtClean="0"/>
              <a:t> data, literature searches, etc.)</a:t>
            </a:r>
          </a:p>
        </p:txBody>
      </p:sp>
      <p:sp>
        <p:nvSpPr>
          <p:cNvPr id="9" name="Footer Placeholder 3"/>
          <p:cNvSpPr>
            <a:spLocks noGrp="1"/>
          </p:cNvSpPr>
          <p:nvPr>
            <p:ph type="ftr" sz="quarter" idx="4294967295"/>
          </p:nvPr>
        </p:nvSpPr>
        <p:spPr>
          <a:xfrm>
            <a:off x="592138" y="6356350"/>
            <a:ext cx="2895600" cy="365125"/>
          </a:xfrm>
          <a:prstGeom prst="rect">
            <a:avLst/>
          </a:prstGeom>
        </p:spPr>
        <p:txBody>
          <a:bodyPr/>
          <a:lstStyle/>
          <a:p>
            <a:pPr>
              <a:defRPr/>
            </a:pPr>
            <a:r>
              <a:rPr lang="en-US" sz="600" dirty="0" smtClean="0">
                <a:solidFill>
                  <a:srgbClr val="898989"/>
                </a:solidFill>
              </a:rPr>
              <a:t>4. Becoming Acquainted with Web Apollo.</a:t>
            </a:r>
            <a:endParaRPr lang="en-US" sz="600" dirty="0">
              <a:solidFill>
                <a:srgbClr val="898989"/>
              </a:solidFill>
            </a:endParaRPr>
          </a:p>
        </p:txBody>
      </p:sp>
      <p:sp>
        <p:nvSpPr>
          <p:cNvPr id="10" name="Curved Up Arrow 9"/>
          <p:cNvSpPr/>
          <p:nvPr/>
        </p:nvSpPr>
        <p:spPr bwMode="auto">
          <a:xfrm rot="18989152">
            <a:off x="4235649" y="5276360"/>
            <a:ext cx="962553" cy="541129"/>
          </a:xfrm>
          <a:prstGeom prst="curvedUpArrow">
            <a:avLst>
              <a:gd name="adj1" fmla="val 14688"/>
              <a:gd name="adj2" fmla="val 39362"/>
              <a:gd name="adj3" fmla="val 29227"/>
            </a:avLst>
          </a:prstGeom>
          <a:solidFill>
            <a:schemeClr val="accent6">
              <a:lumMod val="60000"/>
              <a:lumOff val="40000"/>
            </a:schemeClr>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682625" y="1050265"/>
            <a:ext cx="7781925" cy="547409"/>
          </a:xfrm>
        </p:spPr>
        <p:txBody>
          <a:bodyPr/>
          <a:lstStyle/>
          <a:p>
            <a:r>
              <a:rPr lang="en-US" dirty="0" smtClean="0"/>
              <a:t>Live Demonstration using the </a:t>
            </a:r>
            <a:r>
              <a:rPr lang="en-US" i="1" dirty="0" smtClean="0"/>
              <a:t>Apis mellifera </a:t>
            </a:r>
            <a:r>
              <a:rPr lang="en-US" dirty="0" smtClean="0"/>
              <a:t>genome.</a:t>
            </a:r>
            <a:endParaRPr lang="en-US" dirty="0"/>
          </a:p>
        </p:txBody>
      </p:sp>
      <p:sp>
        <p:nvSpPr>
          <p:cNvPr id="4" name="Footer Placeholder 3"/>
          <p:cNvSpPr>
            <a:spLocks noGrp="1"/>
          </p:cNvSpPr>
          <p:nvPr>
            <p:ph type="ftr" sz="quarter" idx="10"/>
          </p:nvPr>
        </p:nvSpPr>
        <p:spPr/>
        <p:txBody>
          <a:bodyPr/>
          <a:lstStyle/>
          <a:p>
            <a:pPr>
              <a:defRPr/>
            </a:pPr>
            <a:r>
              <a:rPr lang="en-US" dirty="0"/>
              <a:t>4. Becoming Acquainted with Web Apollo.</a:t>
            </a:r>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57</a:t>
            </a:fld>
            <a:endParaRPr lang="en-US" dirty="0"/>
          </a:p>
        </p:txBody>
      </p:sp>
      <p:sp>
        <p:nvSpPr>
          <p:cNvPr id="6" name="TextBox 5"/>
          <p:cNvSpPr txBox="1"/>
          <p:nvPr/>
        </p:nvSpPr>
        <p:spPr>
          <a:xfrm>
            <a:off x="682625" y="1518295"/>
            <a:ext cx="3887249" cy="4401204"/>
          </a:xfrm>
          <a:prstGeom prst="rect">
            <a:avLst/>
          </a:prstGeom>
          <a:noFill/>
        </p:spPr>
        <p:txBody>
          <a:bodyPr wrap="square" rtlCol="0">
            <a:spAutoFit/>
          </a:bodyPr>
          <a:lstStyle/>
          <a:p>
            <a:r>
              <a:rPr lang="en-US" sz="1400" b="1" dirty="0" smtClean="0">
                <a:solidFill>
                  <a:srgbClr val="003366"/>
                </a:solidFill>
              </a:rPr>
              <a:t>1. Evidence </a:t>
            </a:r>
            <a:r>
              <a:rPr lang="en-US" sz="1400" b="1" dirty="0">
                <a:solidFill>
                  <a:srgbClr val="003366"/>
                </a:solidFill>
              </a:rPr>
              <a:t>in support of protein coding gene </a:t>
            </a:r>
            <a:r>
              <a:rPr lang="en-US" sz="1400" b="1" dirty="0" smtClean="0">
                <a:solidFill>
                  <a:srgbClr val="003366"/>
                </a:solidFill>
              </a:rPr>
              <a:t>models.</a:t>
            </a:r>
          </a:p>
          <a:p>
            <a:r>
              <a:rPr lang="en-US" sz="1400" dirty="0" smtClean="0">
                <a:solidFill>
                  <a:srgbClr val="003366"/>
                </a:solidFill>
              </a:rPr>
              <a:t> </a:t>
            </a:r>
          </a:p>
          <a:p>
            <a:r>
              <a:rPr lang="en-US" sz="1400" b="1" dirty="0" smtClean="0">
                <a:solidFill>
                  <a:srgbClr val="003366"/>
                </a:solidFill>
              </a:rPr>
              <a:t>1.1 Consensus </a:t>
            </a:r>
            <a:r>
              <a:rPr lang="en-US" sz="1400" b="1" dirty="0">
                <a:solidFill>
                  <a:srgbClr val="003366"/>
                </a:solidFill>
              </a:rPr>
              <a:t>Gene Sets:</a:t>
            </a:r>
            <a:endParaRPr lang="en-US" sz="1400" dirty="0">
              <a:solidFill>
                <a:srgbClr val="003366"/>
              </a:solidFill>
            </a:endParaRPr>
          </a:p>
          <a:p>
            <a:pPr lvl="0"/>
            <a:r>
              <a:rPr lang="en-US" sz="1400" dirty="0">
                <a:solidFill>
                  <a:srgbClr val="003366"/>
                </a:solidFill>
              </a:rPr>
              <a:t>Official Gene Set v3.2</a:t>
            </a:r>
          </a:p>
          <a:p>
            <a:pPr lvl="0"/>
            <a:r>
              <a:rPr lang="en-US" sz="1400" dirty="0">
                <a:solidFill>
                  <a:srgbClr val="003366"/>
                </a:solidFill>
              </a:rPr>
              <a:t>Official Gene Set </a:t>
            </a:r>
            <a:r>
              <a:rPr lang="en-US" sz="1400" dirty="0" smtClean="0">
                <a:solidFill>
                  <a:srgbClr val="003366"/>
                </a:solidFill>
              </a:rPr>
              <a:t>v1.0</a:t>
            </a:r>
            <a:br>
              <a:rPr lang="en-US" sz="1400" dirty="0" smtClean="0">
                <a:solidFill>
                  <a:srgbClr val="003366"/>
                </a:solidFill>
              </a:rPr>
            </a:br>
            <a:endParaRPr lang="en-US" sz="1400" dirty="0">
              <a:solidFill>
                <a:srgbClr val="003366"/>
              </a:solidFill>
            </a:endParaRPr>
          </a:p>
          <a:p>
            <a:r>
              <a:rPr lang="en-US" sz="1400" b="1" dirty="0" smtClean="0">
                <a:solidFill>
                  <a:srgbClr val="003366"/>
                </a:solidFill>
              </a:rPr>
              <a:t>1.2 Consensus </a:t>
            </a:r>
            <a:r>
              <a:rPr lang="en-US" sz="1400" b="1" dirty="0">
                <a:solidFill>
                  <a:srgbClr val="003366"/>
                </a:solidFill>
              </a:rPr>
              <a:t>Gene Sets comparison:</a:t>
            </a:r>
            <a:endParaRPr lang="en-US" sz="1400" dirty="0">
              <a:solidFill>
                <a:srgbClr val="003366"/>
              </a:solidFill>
            </a:endParaRPr>
          </a:p>
          <a:p>
            <a:pPr lvl="0"/>
            <a:r>
              <a:rPr lang="en-US" sz="1400" dirty="0">
                <a:solidFill>
                  <a:srgbClr val="003366"/>
                </a:solidFill>
              </a:rPr>
              <a:t>OGSv3.2 genes that merge </a:t>
            </a:r>
            <a:r>
              <a:rPr lang="en-US" sz="1400" dirty="0" smtClean="0">
                <a:solidFill>
                  <a:srgbClr val="003366"/>
                </a:solidFill>
              </a:rPr>
              <a:t>OGSv1.0 and</a:t>
            </a:r>
            <a:endParaRPr lang="en-US" sz="1400" dirty="0">
              <a:solidFill>
                <a:srgbClr val="003366"/>
              </a:solidFill>
            </a:endParaRPr>
          </a:p>
          <a:p>
            <a:pPr lvl="0"/>
            <a:r>
              <a:rPr lang="en-US" sz="1400" dirty="0" err="1" smtClean="0">
                <a:solidFill>
                  <a:srgbClr val="003366"/>
                </a:solidFill>
              </a:rPr>
              <a:t>RefSeq</a:t>
            </a:r>
            <a:r>
              <a:rPr lang="en-US" sz="1400" dirty="0" smtClean="0">
                <a:solidFill>
                  <a:srgbClr val="003366"/>
                </a:solidFill>
              </a:rPr>
              <a:t> </a:t>
            </a:r>
            <a:r>
              <a:rPr lang="en-US" sz="1400" dirty="0">
                <a:solidFill>
                  <a:srgbClr val="003366"/>
                </a:solidFill>
              </a:rPr>
              <a:t>genes</a:t>
            </a:r>
          </a:p>
          <a:p>
            <a:pPr lvl="0"/>
            <a:r>
              <a:rPr lang="en-US" sz="1400" dirty="0">
                <a:solidFill>
                  <a:srgbClr val="003366"/>
                </a:solidFill>
              </a:rPr>
              <a:t>OGSv3.2 genes that split OGSv1.0 </a:t>
            </a:r>
            <a:r>
              <a:rPr lang="en-US" sz="1400" dirty="0" smtClean="0">
                <a:solidFill>
                  <a:srgbClr val="003366"/>
                </a:solidFill>
              </a:rPr>
              <a:t>and </a:t>
            </a:r>
            <a:r>
              <a:rPr lang="en-US" sz="1400" dirty="0" err="1" smtClean="0">
                <a:solidFill>
                  <a:srgbClr val="003366"/>
                </a:solidFill>
              </a:rPr>
              <a:t>RefSeq</a:t>
            </a:r>
            <a:r>
              <a:rPr lang="en-US" sz="1400" dirty="0" smtClean="0">
                <a:solidFill>
                  <a:srgbClr val="003366"/>
                </a:solidFill>
              </a:rPr>
              <a:t> genes</a:t>
            </a:r>
            <a:br>
              <a:rPr lang="en-US" sz="1400" dirty="0" smtClean="0">
                <a:solidFill>
                  <a:srgbClr val="003366"/>
                </a:solidFill>
              </a:rPr>
            </a:br>
            <a:endParaRPr lang="en-US" sz="1400" dirty="0" smtClean="0">
              <a:solidFill>
                <a:srgbClr val="003366"/>
              </a:solidFill>
            </a:endParaRPr>
          </a:p>
          <a:p>
            <a:pPr lvl="0"/>
            <a:r>
              <a:rPr lang="en-US" sz="1400" b="1" dirty="0" smtClean="0">
                <a:solidFill>
                  <a:srgbClr val="003366"/>
                </a:solidFill>
              </a:rPr>
              <a:t>1.3 Protein </a:t>
            </a:r>
            <a:r>
              <a:rPr lang="en-US" sz="1400" b="1" dirty="0">
                <a:solidFill>
                  <a:srgbClr val="003366"/>
                </a:solidFill>
              </a:rPr>
              <a:t>Coding Gene Predictions Supported by Biological Evidence:</a:t>
            </a:r>
          </a:p>
          <a:p>
            <a:pPr lvl="0"/>
            <a:r>
              <a:rPr lang="en-US" sz="1400" dirty="0" smtClean="0">
                <a:solidFill>
                  <a:srgbClr val="003366"/>
                </a:solidFill>
              </a:rPr>
              <a:t>NCBI </a:t>
            </a:r>
            <a:r>
              <a:rPr lang="en-US" sz="1400" dirty="0">
                <a:solidFill>
                  <a:srgbClr val="003366"/>
                </a:solidFill>
              </a:rPr>
              <a:t>Gnomon</a:t>
            </a:r>
          </a:p>
          <a:p>
            <a:pPr lvl="0"/>
            <a:r>
              <a:rPr lang="en-US" sz="1400" dirty="0" err="1" smtClean="0">
                <a:solidFill>
                  <a:srgbClr val="003366"/>
                </a:solidFill>
              </a:rPr>
              <a:t>Fgenesh</a:t>
            </a:r>
            <a:r>
              <a:rPr lang="en-US" sz="1400" dirty="0">
                <a:solidFill>
                  <a:srgbClr val="003366"/>
                </a:solidFill>
              </a:rPr>
              <a:t>++ with </a:t>
            </a:r>
            <a:r>
              <a:rPr lang="en-US" sz="1400" dirty="0" err="1">
                <a:solidFill>
                  <a:srgbClr val="003366"/>
                </a:solidFill>
              </a:rPr>
              <a:t>RNASeq</a:t>
            </a:r>
            <a:r>
              <a:rPr lang="en-US" sz="1400" dirty="0">
                <a:solidFill>
                  <a:srgbClr val="003366"/>
                </a:solidFill>
              </a:rPr>
              <a:t> training data</a:t>
            </a:r>
          </a:p>
          <a:p>
            <a:pPr lvl="0"/>
            <a:r>
              <a:rPr lang="en-US" sz="1400" dirty="0" err="1" smtClean="0">
                <a:solidFill>
                  <a:srgbClr val="003366"/>
                </a:solidFill>
              </a:rPr>
              <a:t>Fgenesh</a:t>
            </a:r>
            <a:r>
              <a:rPr lang="en-US" sz="1400" dirty="0">
                <a:solidFill>
                  <a:srgbClr val="003366"/>
                </a:solidFill>
              </a:rPr>
              <a:t>++ without </a:t>
            </a:r>
            <a:r>
              <a:rPr lang="en-US" sz="1400" dirty="0" err="1">
                <a:solidFill>
                  <a:srgbClr val="003366"/>
                </a:solidFill>
              </a:rPr>
              <a:t>RNASeq</a:t>
            </a:r>
            <a:r>
              <a:rPr lang="en-US" sz="1400" dirty="0">
                <a:solidFill>
                  <a:srgbClr val="003366"/>
                </a:solidFill>
              </a:rPr>
              <a:t> training data</a:t>
            </a:r>
          </a:p>
          <a:p>
            <a:pPr lvl="0"/>
            <a:r>
              <a:rPr lang="en-US" sz="1400" dirty="0" smtClean="0">
                <a:solidFill>
                  <a:srgbClr val="003366"/>
                </a:solidFill>
              </a:rPr>
              <a:t>NCBI </a:t>
            </a:r>
            <a:r>
              <a:rPr lang="en-US" sz="1400" dirty="0" err="1">
                <a:solidFill>
                  <a:srgbClr val="003366"/>
                </a:solidFill>
              </a:rPr>
              <a:t>RefSeq</a:t>
            </a:r>
            <a:r>
              <a:rPr lang="en-US" sz="1400" dirty="0">
                <a:solidFill>
                  <a:srgbClr val="003366"/>
                </a:solidFill>
              </a:rPr>
              <a:t> Protein Coding </a:t>
            </a:r>
            <a:r>
              <a:rPr lang="en-US" sz="1400" dirty="0" smtClean="0">
                <a:solidFill>
                  <a:srgbClr val="003366"/>
                </a:solidFill>
              </a:rPr>
              <a:t>Genes and Low </a:t>
            </a:r>
            <a:r>
              <a:rPr lang="en-US" sz="1400" dirty="0">
                <a:solidFill>
                  <a:srgbClr val="003366"/>
                </a:solidFill>
              </a:rPr>
              <a:t>Quality Protein Coding </a:t>
            </a:r>
            <a:r>
              <a:rPr lang="en-US" sz="1400" dirty="0" smtClean="0">
                <a:solidFill>
                  <a:srgbClr val="003366"/>
                </a:solidFill>
              </a:rPr>
              <a:t>Genes</a:t>
            </a:r>
            <a:endParaRPr lang="en-US" sz="1400" dirty="0">
              <a:solidFill>
                <a:srgbClr val="003366"/>
              </a:solidFill>
            </a:endParaRPr>
          </a:p>
        </p:txBody>
      </p:sp>
      <p:sp>
        <p:nvSpPr>
          <p:cNvPr id="7" name="TextBox 6"/>
          <p:cNvSpPr txBox="1"/>
          <p:nvPr/>
        </p:nvSpPr>
        <p:spPr>
          <a:xfrm>
            <a:off x="4744954" y="2119327"/>
            <a:ext cx="3887249" cy="3539431"/>
          </a:xfrm>
          <a:prstGeom prst="rect">
            <a:avLst/>
          </a:prstGeom>
          <a:noFill/>
        </p:spPr>
        <p:txBody>
          <a:bodyPr wrap="square" rtlCol="0">
            <a:spAutoFit/>
          </a:bodyPr>
          <a:lstStyle/>
          <a:p>
            <a:r>
              <a:rPr lang="en-US" sz="1400" b="1" dirty="0" smtClean="0">
                <a:solidFill>
                  <a:srgbClr val="003366"/>
                </a:solidFill>
              </a:rPr>
              <a:t>1.4 </a:t>
            </a:r>
            <a:r>
              <a:rPr lang="en-US" sz="1400" b="1" i="1" dirty="0" err="1" smtClean="0">
                <a:solidFill>
                  <a:srgbClr val="003366"/>
                </a:solidFill>
              </a:rPr>
              <a:t>Ab</a:t>
            </a:r>
            <a:r>
              <a:rPr lang="en-US" sz="1400" b="1" i="1" dirty="0" smtClean="0">
                <a:solidFill>
                  <a:srgbClr val="003366"/>
                </a:solidFill>
              </a:rPr>
              <a:t> </a:t>
            </a:r>
            <a:r>
              <a:rPr lang="en-US" sz="1400" b="1" i="1" dirty="0">
                <a:solidFill>
                  <a:srgbClr val="003366"/>
                </a:solidFill>
              </a:rPr>
              <a:t>initio </a:t>
            </a:r>
            <a:r>
              <a:rPr lang="en-US" sz="1400" b="1" dirty="0">
                <a:solidFill>
                  <a:srgbClr val="003366"/>
                </a:solidFill>
              </a:rPr>
              <a:t>protein coding gene predictions:</a:t>
            </a:r>
            <a:endParaRPr lang="en-US" sz="1400" dirty="0">
              <a:solidFill>
                <a:srgbClr val="003366"/>
              </a:solidFill>
            </a:endParaRPr>
          </a:p>
          <a:p>
            <a:pPr lvl="0"/>
            <a:r>
              <a:rPr lang="en-US" sz="1400" dirty="0">
                <a:solidFill>
                  <a:srgbClr val="003366"/>
                </a:solidFill>
              </a:rPr>
              <a:t>Augustus Set </a:t>
            </a:r>
            <a:r>
              <a:rPr lang="en-US" sz="1400" dirty="0" smtClean="0">
                <a:solidFill>
                  <a:srgbClr val="003366"/>
                </a:solidFill>
              </a:rPr>
              <a:t>12, Augustus </a:t>
            </a:r>
            <a:r>
              <a:rPr lang="en-US" sz="1400" dirty="0">
                <a:solidFill>
                  <a:srgbClr val="003366"/>
                </a:solidFill>
              </a:rPr>
              <a:t>Set </a:t>
            </a:r>
            <a:r>
              <a:rPr lang="en-US" sz="1400" dirty="0" smtClean="0">
                <a:solidFill>
                  <a:srgbClr val="003366"/>
                </a:solidFill>
              </a:rPr>
              <a:t>9, </a:t>
            </a:r>
            <a:r>
              <a:rPr lang="en-US" sz="1400" dirty="0" err="1" smtClean="0">
                <a:solidFill>
                  <a:srgbClr val="003366"/>
                </a:solidFill>
              </a:rPr>
              <a:t>Fgenesh</a:t>
            </a:r>
            <a:r>
              <a:rPr lang="en-US" sz="1400" dirty="0" smtClean="0">
                <a:solidFill>
                  <a:srgbClr val="003366"/>
                </a:solidFill>
              </a:rPr>
              <a:t>, </a:t>
            </a:r>
            <a:r>
              <a:rPr lang="en-US" sz="1400" dirty="0" err="1" smtClean="0">
                <a:solidFill>
                  <a:srgbClr val="003366"/>
                </a:solidFill>
              </a:rPr>
              <a:t>GeneID</a:t>
            </a:r>
            <a:r>
              <a:rPr lang="en-US" sz="1400" dirty="0" smtClean="0">
                <a:solidFill>
                  <a:srgbClr val="003366"/>
                </a:solidFill>
              </a:rPr>
              <a:t>, N</a:t>
            </a:r>
            <a:r>
              <a:rPr lang="en-US" sz="1400" dirty="0">
                <a:solidFill>
                  <a:srgbClr val="003366"/>
                </a:solidFill>
              </a:rPr>
              <a:t>-</a:t>
            </a:r>
            <a:r>
              <a:rPr lang="en-US" sz="1400" dirty="0" smtClean="0">
                <a:solidFill>
                  <a:srgbClr val="003366"/>
                </a:solidFill>
              </a:rPr>
              <a:t>SCAN, SGP2</a:t>
            </a:r>
            <a:br>
              <a:rPr lang="en-US" sz="1400" dirty="0" smtClean="0">
                <a:solidFill>
                  <a:srgbClr val="003366"/>
                </a:solidFill>
              </a:rPr>
            </a:br>
            <a:endParaRPr lang="en-US" sz="1400" dirty="0" smtClean="0">
              <a:solidFill>
                <a:srgbClr val="003366"/>
              </a:solidFill>
            </a:endParaRPr>
          </a:p>
          <a:p>
            <a:r>
              <a:rPr lang="en-US" sz="1400" b="1" dirty="0" smtClean="0">
                <a:solidFill>
                  <a:srgbClr val="003366"/>
                </a:solidFill>
              </a:rPr>
              <a:t>1.5 Transcript </a:t>
            </a:r>
            <a:r>
              <a:rPr lang="en-US" sz="1400" b="1" dirty="0">
                <a:solidFill>
                  <a:srgbClr val="003366"/>
                </a:solidFill>
              </a:rPr>
              <a:t>Sequence Alignment:</a:t>
            </a:r>
            <a:endParaRPr lang="en-US" sz="1400" dirty="0">
              <a:solidFill>
                <a:srgbClr val="003366"/>
              </a:solidFill>
            </a:endParaRPr>
          </a:p>
          <a:p>
            <a:pPr lvl="0"/>
            <a:r>
              <a:rPr lang="en-US" sz="1400" dirty="0">
                <a:solidFill>
                  <a:srgbClr val="003366"/>
                </a:solidFill>
              </a:rPr>
              <a:t>NCBI </a:t>
            </a:r>
            <a:r>
              <a:rPr lang="en-US" sz="1400" dirty="0" smtClean="0">
                <a:solidFill>
                  <a:srgbClr val="003366"/>
                </a:solidFill>
              </a:rPr>
              <a:t>ESTs, </a:t>
            </a:r>
            <a:r>
              <a:rPr lang="en-US" sz="1400" i="1" dirty="0" smtClean="0">
                <a:solidFill>
                  <a:srgbClr val="003366"/>
                </a:solidFill>
              </a:rPr>
              <a:t>Apis </a:t>
            </a:r>
            <a:r>
              <a:rPr lang="en-US" sz="1400" i="1" dirty="0" err="1">
                <a:solidFill>
                  <a:srgbClr val="003366"/>
                </a:solidFill>
              </a:rPr>
              <a:t>cerana</a:t>
            </a:r>
            <a:r>
              <a:rPr lang="en-US" sz="1400" i="1" dirty="0">
                <a:solidFill>
                  <a:srgbClr val="003366"/>
                </a:solidFill>
              </a:rPr>
              <a:t> </a:t>
            </a:r>
            <a:r>
              <a:rPr lang="en-US" sz="1400" dirty="0" smtClean="0">
                <a:solidFill>
                  <a:srgbClr val="003366"/>
                </a:solidFill>
              </a:rPr>
              <a:t>RNA</a:t>
            </a:r>
            <a:r>
              <a:rPr lang="en-US" sz="1400" dirty="0">
                <a:solidFill>
                  <a:srgbClr val="003366"/>
                </a:solidFill>
              </a:rPr>
              <a:t>-</a:t>
            </a:r>
            <a:r>
              <a:rPr lang="en-US" sz="1400" dirty="0" err="1" smtClean="0">
                <a:solidFill>
                  <a:srgbClr val="003366"/>
                </a:solidFill>
              </a:rPr>
              <a:t>Seq</a:t>
            </a:r>
            <a:r>
              <a:rPr lang="en-US" sz="1400" dirty="0" smtClean="0">
                <a:solidFill>
                  <a:srgbClr val="003366"/>
                </a:solidFill>
              </a:rPr>
              <a:t>, Forager </a:t>
            </a:r>
            <a:r>
              <a:rPr lang="en-US" sz="1400" dirty="0">
                <a:solidFill>
                  <a:srgbClr val="003366"/>
                </a:solidFill>
              </a:rPr>
              <a:t>Bee Brain </a:t>
            </a:r>
            <a:r>
              <a:rPr lang="en-US" sz="1400" dirty="0" err="1">
                <a:solidFill>
                  <a:srgbClr val="003366"/>
                </a:solidFill>
              </a:rPr>
              <a:t>Illumina</a:t>
            </a:r>
            <a:r>
              <a:rPr lang="en-US" sz="1400" dirty="0">
                <a:solidFill>
                  <a:srgbClr val="003366"/>
                </a:solidFill>
              </a:rPr>
              <a:t> </a:t>
            </a:r>
            <a:r>
              <a:rPr lang="en-US" sz="1400" dirty="0" err="1" smtClean="0">
                <a:solidFill>
                  <a:srgbClr val="003366"/>
                </a:solidFill>
              </a:rPr>
              <a:t>Contigs</a:t>
            </a:r>
            <a:r>
              <a:rPr lang="en-US" sz="1400" dirty="0" smtClean="0">
                <a:solidFill>
                  <a:srgbClr val="003366"/>
                </a:solidFill>
              </a:rPr>
              <a:t>, Nurse </a:t>
            </a:r>
            <a:r>
              <a:rPr lang="en-US" sz="1400" dirty="0">
                <a:solidFill>
                  <a:srgbClr val="003366"/>
                </a:solidFill>
              </a:rPr>
              <a:t>Bee Brain </a:t>
            </a:r>
            <a:r>
              <a:rPr lang="en-US" sz="1400" dirty="0" err="1">
                <a:solidFill>
                  <a:srgbClr val="003366"/>
                </a:solidFill>
              </a:rPr>
              <a:t>Illumina</a:t>
            </a:r>
            <a:r>
              <a:rPr lang="en-US" sz="1400" dirty="0">
                <a:solidFill>
                  <a:srgbClr val="003366"/>
                </a:solidFill>
              </a:rPr>
              <a:t> </a:t>
            </a:r>
            <a:r>
              <a:rPr lang="en-US" sz="1400" dirty="0" err="1" smtClean="0">
                <a:solidFill>
                  <a:srgbClr val="003366"/>
                </a:solidFill>
              </a:rPr>
              <a:t>Contigs</a:t>
            </a:r>
            <a:r>
              <a:rPr lang="en-US" sz="1400" dirty="0" smtClean="0">
                <a:solidFill>
                  <a:srgbClr val="003366"/>
                </a:solidFill>
              </a:rPr>
              <a:t>, Forager </a:t>
            </a:r>
            <a:r>
              <a:rPr lang="en-US" sz="1400" dirty="0">
                <a:solidFill>
                  <a:srgbClr val="003366"/>
                </a:solidFill>
              </a:rPr>
              <a:t>RNA-</a:t>
            </a:r>
            <a:r>
              <a:rPr lang="en-US" sz="1400" dirty="0" err="1">
                <a:solidFill>
                  <a:srgbClr val="003366"/>
                </a:solidFill>
              </a:rPr>
              <a:t>Seq</a:t>
            </a:r>
            <a:r>
              <a:rPr lang="en-US" sz="1400" dirty="0">
                <a:solidFill>
                  <a:srgbClr val="003366"/>
                </a:solidFill>
              </a:rPr>
              <a:t> </a:t>
            </a:r>
            <a:r>
              <a:rPr lang="en-US" sz="1400" dirty="0" smtClean="0">
                <a:solidFill>
                  <a:srgbClr val="003366"/>
                </a:solidFill>
              </a:rPr>
              <a:t>reads, Nurse </a:t>
            </a:r>
            <a:r>
              <a:rPr lang="en-US" sz="1400" dirty="0">
                <a:solidFill>
                  <a:srgbClr val="003366"/>
                </a:solidFill>
              </a:rPr>
              <a:t>RNA-</a:t>
            </a:r>
            <a:r>
              <a:rPr lang="en-US" sz="1400" dirty="0" err="1">
                <a:solidFill>
                  <a:srgbClr val="003366"/>
                </a:solidFill>
              </a:rPr>
              <a:t>Seq</a:t>
            </a:r>
            <a:r>
              <a:rPr lang="en-US" sz="1400" dirty="0">
                <a:solidFill>
                  <a:srgbClr val="003366"/>
                </a:solidFill>
              </a:rPr>
              <a:t> </a:t>
            </a:r>
            <a:r>
              <a:rPr lang="en-US" sz="1400" dirty="0" smtClean="0">
                <a:solidFill>
                  <a:srgbClr val="003366"/>
                </a:solidFill>
              </a:rPr>
              <a:t>reads, Abdomen </a:t>
            </a:r>
            <a:r>
              <a:rPr lang="en-US" sz="1400" dirty="0">
                <a:solidFill>
                  <a:srgbClr val="003366"/>
                </a:solidFill>
              </a:rPr>
              <a:t>454 </a:t>
            </a:r>
            <a:r>
              <a:rPr lang="en-US" sz="1400" dirty="0" err="1" smtClean="0">
                <a:solidFill>
                  <a:srgbClr val="003366"/>
                </a:solidFill>
              </a:rPr>
              <a:t>Contigs</a:t>
            </a:r>
            <a:r>
              <a:rPr lang="en-US" sz="1400" dirty="0" smtClean="0">
                <a:solidFill>
                  <a:srgbClr val="003366"/>
                </a:solidFill>
              </a:rPr>
              <a:t>, Brain </a:t>
            </a:r>
            <a:r>
              <a:rPr lang="en-US" sz="1400" dirty="0">
                <a:solidFill>
                  <a:srgbClr val="003366"/>
                </a:solidFill>
              </a:rPr>
              <a:t>and Ovary 454 </a:t>
            </a:r>
            <a:r>
              <a:rPr lang="en-US" sz="1400" dirty="0" err="1" smtClean="0">
                <a:solidFill>
                  <a:srgbClr val="003366"/>
                </a:solidFill>
              </a:rPr>
              <a:t>Contigs</a:t>
            </a:r>
            <a:r>
              <a:rPr lang="en-US" sz="1400" dirty="0" smtClean="0">
                <a:solidFill>
                  <a:srgbClr val="003366"/>
                </a:solidFill>
              </a:rPr>
              <a:t>, Embryo </a:t>
            </a:r>
            <a:r>
              <a:rPr lang="en-US" sz="1400" dirty="0">
                <a:solidFill>
                  <a:srgbClr val="003366"/>
                </a:solidFill>
              </a:rPr>
              <a:t>454 </a:t>
            </a:r>
            <a:r>
              <a:rPr lang="en-US" sz="1400" dirty="0" err="1" smtClean="0">
                <a:solidFill>
                  <a:srgbClr val="003366"/>
                </a:solidFill>
              </a:rPr>
              <a:t>Contigs</a:t>
            </a:r>
            <a:r>
              <a:rPr lang="en-US" sz="1400" dirty="0" smtClean="0">
                <a:solidFill>
                  <a:srgbClr val="003366"/>
                </a:solidFill>
              </a:rPr>
              <a:t>, Larvae </a:t>
            </a:r>
            <a:r>
              <a:rPr lang="en-US" sz="1400" dirty="0">
                <a:solidFill>
                  <a:srgbClr val="003366"/>
                </a:solidFill>
              </a:rPr>
              <a:t>454 </a:t>
            </a:r>
            <a:r>
              <a:rPr lang="en-US" sz="1400" dirty="0" err="1" smtClean="0">
                <a:solidFill>
                  <a:srgbClr val="003366"/>
                </a:solidFill>
              </a:rPr>
              <a:t>Contigs</a:t>
            </a:r>
            <a:r>
              <a:rPr lang="en-US" sz="1400" dirty="0" smtClean="0">
                <a:solidFill>
                  <a:srgbClr val="003366"/>
                </a:solidFill>
              </a:rPr>
              <a:t>, Mixed </a:t>
            </a:r>
            <a:r>
              <a:rPr lang="en-US" sz="1400" dirty="0">
                <a:solidFill>
                  <a:srgbClr val="003366"/>
                </a:solidFill>
              </a:rPr>
              <a:t>Antennae 454 </a:t>
            </a:r>
            <a:r>
              <a:rPr lang="en-US" sz="1400" dirty="0" err="1" smtClean="0">
                <a:solidFill>
                  <a:srgbClr val="003366"/>
                </a:solidFill>
              </a:rPr>
              <a:t>Contigs</a:t>
            </a:r>
            <a:r>
              <a:rPr lang="en-US" sz="1400" dirty="0" smtClean="0">
                <a:solidFill>
                  <a:srgbClr val="003366"/>
                </a:solidFill>
              </a:rPr>
              <a:t>, Ovary </a:t>
            </a:r>
            <a:r>
              <a:rPr lang="en-US" sz="1400" dirty="0">
                <a:solidFill>
                  <a:srgbClr val="003366"/>
                </a:solidFill>
              </a:rPr>
              <a:t>454 </a:t>
            </a:r>
            <a:r>
              <a:rPr lang="en-US" sz="1400" dirty="0" err="1">
                <a:solidFill>
                  <a:srgbClr val="003366"/>
                </a:solidFill>
              </a:rPr>
              <a:t>Contigs</a:t>
            </a:r>
            <a:endParaRPr lang="en-US" sz="1400" dirty="0">
              <a:solidFill>
                <a:srgbClr val="003366"/>
              </a:solidFill>
            </a:endParaRPr>
          </a:p>
          <a:p>
            <a:pPr lvl="0"/>
            <a:r>
              <a:rPr lang="en-US" sz="1400" dirty="0">
                <a:solidFill>
                  <a:srgbClr val="003366"/>
                </a:solidFill>
              </a:rPr>
              <a:t>Testes 454 </a:t>
            </a:r>
            <a:r>
              <a:rPr lang="en-US" sz="1400" dirty="0" err="1" smtClean="0">
                <a:solidFill>
                  <a:srgbClr val="003366"/>
                </a:solidFill>
              </a:rPr>
              <a:t>Contigs</a:t>
            </a:r>
            <a:r>
              <a:rPr lang="en-US" sz="1400" dirty="0" smtClean="0">
                <a:solidFill>
                  <a:srgbClr val="003366"/>
                </a:solidFill>
              </a:rPr>
              <a:t>, Forager </a:t>
            </a:r>
            <a:r>
              <a:rPr lang="en-US" sz="1400" dirty="0">
                <a:solidFill>
                  <a:srgbClr val="003366"/>
                </a:solidFill>
              </a:rPr>
              <a:t>RNA-</a:t>
            </a:r>
            <a:r>
              <a:rPr lang="en-US" sz="1400" dirty="0" err="1">
                <a:solidFill>
                  <a:srgbClr val="003366"/>
                </a:solidFill>
              </a:rPr>
              <a:t>Seq</a:t>
            </a:r>
            <a:r>
              <a:rPr lang="en-US" sz="1400" dirty="0">
                <a:solidFill>
                  <a:srgbClr val="003366"/>
                </a:solidFill>
              </a:rPr>
              <a:t> </a:t>
            </a:r>
            <a:r>
              <a:rPr lang="en-US" sz="1400" dirty="0" err="1" smtClean="0">
                <a:solidFill>
                  <a:srgbClr val="003366"/>
                </a:solidFill>
              </a:rPr>
              <a:t>HeatMap</a:t>
            </a:r>
            <a:r>
              <a:rPr lang="en-US" sz="1400" dirty="0" smtClean="0">
                <a:solidFill>
                  <a:srgbClr val="003366"/>
                </a:solidFill>
              </a:rPr>
              <a:t>, Forager </a:t>
            </a:r>
            <a:r>
              <a:rPr lang="en-US" sz="1400" dirty="0">
                <a:solidFill>
                  <a:srgbClr val="003366"/>
                </a:solidFill>
              </a:rPr>
              <a:t>RNA-</a:t>
            </a:r>
            <a:r>
              <a:rPr lang="en-US" sz="1400" dirty="0" err="1">
                <a:solidFill>
                  <a:srgbClr val="003366"/>
                </a:solidFill>
              </a:rPr>
              <a:t>Seq</a:t>
            </a:r>
            <a:r>
              <a:rPr lang="en-US" sz="1400" dirty="0">
                <a:solidFill>
                  <a:srgbClr val="003366"/>
                </a:solidFill>
              </a:rPr>
              <a:t> XY </a:t>
            </a:r>
            <a:r>
              <a:rPr lang="en-US" sz="1400" dirty="0" smtClean="0">
                <a:solidFill>
                  <a:srgbClr val="003366"/>
                </a:solidFill>
              </a:rPr>
              <a:t>Plot, Nurse </a:t>
            </a:r>
            <a:r>
              <a:rPr lang="en-US" sz="1400" dirty="0">
                <a:solidFill>
                  <a:srgbClr val="003366"/>
                </a:solidFill>
              </a:rPr>
              <a:t>RNA-</a:t>
            </a:r>
            <a:r>
              <a:rPr lang="en-US" sz="1400" dirty="0" err="1">
                <a:solidFill>
                  <a:srgbClr val="003366"/>
                </a:solidFill>
              </a:rPr>
              <a:t>Seq</a:t>
            </a:r>
            <a:r>
              <a:rPr lang="en-US" sz="1400" dirty="0">
                <a:solidFill>
                  <a:srgbClr val="003366"/>
                </a:solidFill>
              </a:rPr>
              <a:t> </a:t>
            </a:r>
            <a:r>
              <a:rPr lang="en-US" sz="1400" dirty="0" err="1" smtClean="0">
                <a:solidFill>
                  <a:srgbClr val="003366"/>
                </a:solidFill>
              </a:rPr>
              <a:t>HeatMap</a:t>
            </a:r>
            <a:r>
              <a:rPr lang="en-US" sz="1400" dirty="0" smtClean="0">
                <a:solidFill>
                  <a:srgbClr val="003366"/>
                </a:solidFill>
              </a:rPr>
              <a:t>, Nurse </a:t>
            </a:r>
            <a:r>
              <a:rPr lang="en-US" sz="1400" dirty="0">
                <a:solidFill>
                  <a:srgbClr val="003366"/>
                </a:solidFill>
              </a:rPr>
              <a:t>RNA-</a:t>
            </a:r>
            <a:r>
              <a:rPr lang="en-US" sz="1400" dirty="0" err="1">
                <a:solidFill>
                  <a:srgbClr val="003366"/>
                </a:solidFill>
              </a:rPr>
              <a:t>Seq</a:t>
            </a:r>
            <a:r>
              <a:rPr lang="en-US" sz="1400" dirty="0">
                <a:solidFill>
                  <a:srgbClr val="003366"/>
                </a:solidFill>
              </a:rPr>
              <a:t> XY Plot </a:t>
            </a:r>
          </a:p>
        </p:txBody>
      </p:sp>
    </p:spTree>
    <p:extLst>
      <p:ext uri="{BB962C8B-B14F-4D97-AF65-F5344CB8AC3E}">
        <p14:creationId xmlns:p14="http://schemas.microsoft.com/office/powerpoint/2010/main" val="29316640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682625" y="1129645"/>
            <a:ext cx="7781925" cy="547409"/>
          </a:xfrm>
        </p:spPr>
        <p:txBody>
          <a:bodyPr/>
          <a:lstStyle/>
          <a:p>
            <a:r>
              <a:rPr lang="en-US" dirty="0" smtClean="0"/>
              <a:t>Live Demonstration using the </a:t>
            </a:r>
            <a:r>
              <a:rPr lang="en-US" i="1" dirty="0" smtClean="0"/>
              <a:t>Apis mellifera </a:t>
            </a:r>
            <a:r>
              <a:rPr lang="en-US" dirty="0" smtClean="0"/>
              <a:t>genome.</a:t>
            </a:r>
            <a:endParaRPr lang="en-US" dirty="0"/>
          </a:p>
        </p:txBody>
      </p:sp>
      <p:sp>
        <p:nvSpPr>
          <p:cNvPr id="4" name="Footer Placeholder 3"/>
          <p:cNvSpPr>
            <a:spLocks noGrp="1"/>
          </p:cNvSpPr>
          <p:nvPr>
            <p:ph type="ftr" sz="quarter" idx="10"/>
          </p:nvPr>
        </p:nvSpPr>
        <p:spPr/>
        <p:txBody>
          <a:bodyPr/>
          <a:lstStyle/>
          <a:p>
            <a:pPr>
              <a:defRPr/>
            </a:pPr>
            <a:r>
              <a:rPr lang="en-US" dirty="0"/>
              <a:t>4. Becoming Acquainted with Web Apollo.</a:t>
            </a:r>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58</a:t>
            </a:fld>
            <a:endParaRPr lang="en-US" dirty="0"/>
          </a:p>
        </p:txBody>
      </p:sp>
      <p:sp>
        <p:nvSpPr>
          <p:cNvPr id="6" name="TextBox 5"/>
          <p:cNvSpPr txBox="1"/>
          <p:nvPr/>
        </p:nvSpPr>
        <p:spPr>
          <a:xfrm>
            <a:off x="682625" y="1643035"/>
            <a:ext cx="3887249" cy="3970318"/>
          </a:xfrm>
          <a:prstGeom prst="rect">
            <a:avLst/>
          </a:prstGeom>
          <a:noFill/>
        </p:spPr>
        <p:txBody>
          <a:bodyPr wrap="square" rtlCol="0">
            <a:spAutoFit/>
          </a:bodyPr>
          <a:lstStyle/>
          <a:p>
            <a:r>
              <a:rPr lang="en-US" sz="1400" b="1" dirty="0">
                <a:solidFill>
                  <a:srgbClr val="003366"/>
                </a:solidFill>
              </a:rPr>
              <a:t>1. Evidence in support of protein coding gene </a:t>
            </a:r>
            <a:r>
              <a:rPr lang="en-US" sz="1400" b="1" dirty="0" smtClean="0">
                <a:solidFill>
                  <a:srgbClr val="003366"/>
                </a:solidFill>
              </a:rPr>
              <a:t>models (</a:t>
            </a:r>
            <a:r>
              <a:rPr lang="en-US" sz="1400" b="1" dirty="0" err="1" smtClean="0">
                <a:solidFill>
                  <a:srgbClr val="003366"/>
                </a:solidFill>
              </a:rPr>
              <a:t>Ctd</a:t>
            </a:r>
            <a:r>
              <a:rPr lang="en-US" sz="1400" b="1" dirty="0" smtClean="0">
                <a:solidFill>
                  <a:srgbClr val="003366"/>
                </a:solidFill>
              </a:rPr>
              <a:t>).</a:t>
            </a:r>
            <a:endParaRPr lang="en-US" sz="1400" b="1" dirty="0">
              <a:solidFill>
                <a:srgbClr val="003366"/>
              </a:solidFill>
            </a:endParaRPr>
          </a:p>
          <a:p>
            <a:endParaRPr lang="en-US" sz="1400" b="1" dirty="0" smtClean="0">
              <a:solidFill>
                <a:srgbClr val="003366"/>
              </a:solidFill>
            </a:endParaRPr>
          </a:p>
          <a:p>
            <a:r>
              <a:rPr lang="en-US" sz="1400" b="1" dirty="0" smtClean="0">
                <a:solidFill>
                  <a:srgbClr val="003366"/>
                </a:solidFill>
              </a:rPr>
              <a:t>1.6 </a:t>
            </a:r>
            <a:r>
              <a:rPr lang="en-US" sz="1400" b="1" dirty="0">
                <a:solidFill>
                  <a:srgbClr val="003366"/>
                </a:solidFill>
              </a:rPr>
              <a:t>Protein homolog alignment:</a:t>
            </a:r>
            <a:endParaRPr lang="en-US" sz="1400" dirty="0">
              <a:solidFill>
                <a:srgbClr val="003366"/>
              </a:solidFill>
            </a:endParaRPr>
          </a:p>
          <a:p>
            <a:pPr lvl="0"/>
            <a:r>
              <a:rPr lang="en-US" sz="1400" dirty="0">
                <a:solidFill>
                  <a:srgbClr val="003366"/>
                </a:solidFill>
              </a:rPr>
              <a:t>Acep_OGSv1.2</a:t>
            </a:r>
          </a:p>
          <a:p>
            <a:pPr lvl="0"/>
            <a:r>
              <a:rPr lang="en-US" sz="1400" dirty="0">
                <a:solidFill>
                  <a:srgbClr val="003366"/>
                </a:solidFill>
              </a:rPr>
              <a:t>Aech_OGSv3.8</a:t>
            </a:r>
          </a:p>
          <a:p>
            <a:pPr lvl="0"/>
            <a:r>
              <a:rPr lang="en-US" sz="1400" dirty="0">
                <a:solidFill>
                  <a:srgbClr val="003366"/>
                </a:solidFill>
              </a:rPr>
              <a:t>Cflo_OGSv3.3</a:t>
            </a:r>
          </a:p>
          <a:p>
            <a:pPr lvl="0"/>
            <a:r>
              <a:rPr lang="en-US" sz="1400" dirty="0">
                <a:solidFill>
                  <a:srgbClr val="003366"/>
                </a:solidFill>
              </a:rPr>
              <a:t>Dmel_r5.42</a:t>
            </a:r>
          </a:p>
          <a:p>
            <a:pPr lvl="0"/>
            <a:r>
              <a:rPr lang="en-US" sz="1400" dirty="0">
                <a:solidFill>
                  <a:srgbClr val="003366"/>
                </a:solidFill>
              </a:rPr>
              <a:t>Hsal_OGSv3.3</a:t>
            </a:r>
          </a:p>
          <a:p>
            <a:pPr lvl="0"/>
            <a:r>
              <a:rPr lang="en-US" sz="1400" dirty="0">
                <a:solidFill>
                  <a:srgbClr val="003366"/>
                </a:solidFill>
              </a:rPr>
              <a:t>Lhum_OGSv1.2</a:t>
            </a:r>
          </a:p>
          <a:p>
            <a:pPr lvl="0"/>
            <a:r>
              <a:rPr lang="en-US" sz="1400" dirty="0">
                <a:solidFill>
                  <a:srgbClr val="003366"/>
                </a:solidFill>
              </a:rPr>
              <a:t>Nvit_OGSv1.2</a:t>
            </a:r>
          </a:p>
          <a:p>
            <a:pPr lvl="0"/>
            <a:r>
              <a:rPr lang="en-US" sz="1400" dirty="0">
                <a:solidFill>
                  <a:srgbClr val="003366"/>
                </a:solidFill>
              </a:rPr>
              <a:t>Nvit_OGSv2.0</a:t>
            </a:r>
          </a:p>
          <a:p>
            <a:pPr lvl="0"/>
            <a:r>
              <a:rPr lang="en-US" sz="1400" dirty="0">
                <a:solidFill>
                  <a:srgbClr val="003366"/>
                </a:solidFill>
              </a:rPr>
              <a:t>Pbar_OGSv1.2</a:t>
            </a:r>
          </a:p>
          <a:p>
            <a:pPr lvl="0"/>
            <a:r>
              <a:rPr lang="en-US" sz="1400" dirty="0">
                <a:solidFill>
                  <a:srgbClr val="003366"/>
                </a:solidFill>
              </a:rPr>
              <a:t>Sinv_OGSv2.2.3</a:t>
            </a:r>
          </a:p>
          <a:p>
            <a:pPr lvl="0"/>
            <a:r>
              <a:rPr lang="en-US" sz="1400" dirty="0">
                <a:solidFill>
                  <a:srgbClr val="003366"/>
                </a:solidFill>
              </a:rPr>
              <a:t>Znev_OGSv2.1</a:t>
            </a:r>
          </a:p>
          <a:p>
            <a:pPr lvl="0"/>
            <a:r>
              <a:rPr lang="en-US" sz="1400" dirty="0" err="1">
                <a:solidFill>
                  <a:srgbClr val="003366"/>
                </a:solidFill>
              </a:rPr>
              <a:t>Metazoa_Swissprot</a:t>
            </a:r>
            <a:endParaRPr lang="en-US" sz="1400" dirty="0">
              <a:solidFill>
                <a:srgbClr val="003366"/>
              </a:solidFill>
            </a:endParaRPr>
          </a:p>
          <a:p>
            <a:pPr lvl="0"/>
            <a:endParaRPr lang="en-US" sz="1400" dirty="0">
              <a:solidFill>
                <a:srgbClr val="003366"/>
              </a:solidFill>
            </a:endParaRPr>
          </a:p>
          <a:p>
            <a:endParaRPr lang="en-US" sz="1400" dirty="0">
              <a:solidFill>
                <a:srgbClr val="003366"/>
              </a:solidFill>
            </a:endParaRPr>
          </a:p>
        </p:txBody>
      </p:sp>
      <p:sp>
        <p:nvSpPr>
          <p:cNvPr id="7" name="TextBox 6"/>
          <p:cNvSpPr txBox="1"/>
          <p:nvPr/>
        </p:nvSpPr>
        <p:spPr>
          <a:xfrm>
            <a:off x="4744954" y="1643035"/>
            <a:ext cx="3887249" cy="2031325"/>
          </a:xfrm>
          <a:prstGeom prst="rect">
            <a:avLst/>
          </a:prstGeom>
          <a:noFill/>
        </p:spPr>
        <p:txBody>
          <a:bodyPr wrap="square" rtlCol="0">
            <a:spAutoFit/>
          </a:bodyPr>
          <a:lstStyle/>
          <a:p>
            <a:r>
              <a:rPr lang="en-US" sz="1400" b="1" dirty="0">
                <a:solidFill>
                  <a:srgbClr val="003366"/>
                </a:solidFill>
              </a:rPr>
              <a:t>2. Evidence in support of non protein coding gene models</a:t>
            </a:r>
            <a:endParaRPr lang="en-US" sz="1400" dirty="0">
              <a:solidFill>
                <a:srgbClr val="003366"/>
              </a:solidFill>
            </a:endParaRPr>
          </a:p>
          <a:p>
            <a:endParaRPr lang="en-US" sz="1400" b="1" dirty="0" smtClean="0">
              <a:solidFill>
                <a:srgbClr val="003366"/>
              </a:solidFill>
            </a:endParaRPr>
          </a:p>
          <a:p>
            <a:r>
              <a:rPr lang="en-US" sz="1400" b="1" dirty="0" smtClean="0">
                <a:solidFill>
                  <a:srgbClr val="003366"/>
                </a:solidFill>
              </a:rPr>
              <a:t>2.1 </a:t>
            </a:r>
            <a:r>
              <a:rPr lang="en-US" sz="1400" b="1" dirty="0">
                <a:solidFill>
                  <a:srgbClr val="003366"/>
                </a:solidFill>
              </a:rPr>
              <a:t>Non-protein coding gene predictions:</a:t>
            </a:r>
            <a:endParaRPr lang="en-US" sz="1400" dirty="0">
              <a:solidFill>
                <a:srgbClr val="003366"/>
              </a:solidFill>
            </a:endParaRPr>
          </a:p>
          <a:p>
            <a:pPr lvl="0"/>
            <a:r>
              <a:rPr lang="en-US" sz="1400" dirty="0">
                <a:solidFill>
                  <a:srgbClr val="003366"/>
                </a:solidFill>
              </a:rPr>
              <a:t>NCBI </a:t>
            </a:r>
            <a:r>
              <a:rPr lang="en-US" sz="1400" dirty="0" err="1">
                <a:solidFill>
                  <a:srgbClr val="003366"/>
                </a:solidFill>
              </a:rPr>
              <a:t>RefSeq</a:t>
            </a:r>
            <a:r>
              <a:rPr lang="en-US" sz="1400" dirty="0">
                <a:solidFill>
                  <a:srgbClr val="003366"/>
                </a:solidFill>
              </a:rPr>
              <a:t> Noncoding RNA</a:t>
            </a:r>
          </a:p>
          <a:p>
            <a:pPr lvl="0"/>
            <a:r>
              <a:rPr lang="en-US" sz="1400" dirty="0">
                <a:solidFill>
                  <a:srgbClr val="003366"/>
                </a:solidFill>
              </a:rPr>
              <a:t>NCBI </a:t>
            </a:r>
            <a:r>
              <a:rPr lang="en-US" sz="1400" dirty="0" err="1">
                <a:solidFill>
                  <a:srgbClr val="003366"/>
                </a:solidFill>
              </a:rPr>
              <a:t>RefSeq</a:t>
            </a:r>
            <a:r>
              <a:rPr lang="en-US" sz="1400" dirty="0">
                <a:solidFill>
                  <a:srgbClr val="003366"/>
                </a:solidFill>
              </a:rPr>
              <a:t> </a:t>
            </a:r>
            <a:r>
              <a:rPr lang="en-US" sz="1400" dirty="0" err="1">
                <a:solidFill>
                  <a:srgbClr val="003366"/>
                </a:solidFill>
              </a:rPr>
              <a:t>miRNA</a:t>
            </a:r>
            <a:endParaRPr lang="en-US" sz="1400" dirty="0">
              <a:solidFill>
                <a:srgbClr val="003366"/>
              </a:solidFill>
            </a:endParaRPr>
          </a:p>
          <a:p>
            <a:endParaRPr lang="en-US" sz="1400" b="1" dirty="0" smtClean="0">
              <a:solidFill>
                <a:srgbClr val="003366"/>
              </a:solidFill>
            </a:endParaRPr>
          </a:p>
          <a:p>
            <a:r>
              <a:rPr lang="en-US" sz="1400" b="1" dirty="0" smtClean="0">
                <a:solidFill>
                  <a:srgbClr val="003366"/>
                </a:solidFill>
              </a:rPr>
              <a:t>2.2 </a:t>
            </a:r>
            <a:r>
              <a:rPr lang="en-US" sz="1400" b="1" dirty="0" err="1">
                <a:solidFill>
                  <a:srgbClr val="003366"/>
                </a:solidFill>
              </a:rPr>
              <a:t>Pseudogene</a:t>
            </a:r>
            <a:r>
              <a:rPr lang="en-US" sz="1400" b="1" dirty="0">
                <a:solidFill>
                  <a:srgbClr val="003366"/>
                </a:solidFill>
              </a:rPr>
              <a:t> predictions:</a:t>
            </a:r>
            <a:endParaRPr lang="en-US" sz="1400" dirty="0">
              <a:solidFill>
                <a:srgbClr val="003366"/>
              </a:solidFill>
            </a:endParaRPr>
          </a:p>
          <a:p>
            <a:pPr lvl="0"/>
            <a:r>
              <a:rPr lang="en-US" sz="1400" dirty="0">
                <a:solidFill>
                  <a:srgbClr val="003366"/>
                </a:solidFill>
              </a:rPr>
              <a:t>NCBI </a:t>
            </a:r>
            <a:r>
              <a:rPr lang="en-US" sz="1400" dirty="0" err="1">
                <a:solidFill>
                  <a:srgbClr val="003366"/>
                </a:solidFill>
              </a:rPr>
              <a:t>RefSeq</a:t>
            </a:r>
            <a:r>
              <a:rPr lang="en-US" sz="1400" dirty="0">
                <a:solidFill>
                  <a:srgbClr val="003366"/>
                </a:solidFill>
              </a:rPr>
              <a:t> </a:t>
            </a:r>
            <a:r>
              <a:rPr lang="en-US" sz="1400" dirty="0" err="1">
                <a:solidFill>
                  <a:srgbClr val="003366"/>
                </a:solidFill>
              </a:rPr>
              <a:t>Pseudogene</a:t>
            </a:r>
            <a:endParaRPr lang="en-US" sz="1400" dirty="0">
              <a:solidFill>
                <a:srgbClr val="003366"/>
              </a:solidFill>
            </a:endParaRPr>
          </a:p>
        </p:txBody>
      </p:sp>
    </p:spTree>
    <p:extLst>
      <p:ext uri="{BB962C8B-B14F-4D97-AF65-F5344CB8AC3E}">
        <p14:creationId xmlns:p14="http://schemas.microsoft.com/office/powerpoint/2010/main" val="935487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2" name="TextBox 1"/>
          <p:cNvSpPr txBox="1"/>
          <p:nvPr/>
        </p:nvSpPr>
        <p:spPr>
          <a:xfrm>
            <a:off x="414131" y="2736503"/>
            <a:ext cx="8315739" cy="1692771"/>
          </a:xfrm>
          <a:prstGeom prst="rect">
            <a:avLst/>
          </a:prstGeom>
          <a:noFill/>
        </p:spPr>
        <p:txBody>
          <a:bodyPr wrap="square" rtlCol="0">
            <a:spAutoFit/>
          </a:bodyPr>
          <a:lstStyle/>
          <a:p>
            <a:pPr algn="ctr"/>
            <a:r>
              <a:rPr lang="en-US" sz="4400" dirty="0" smtClean="0">
                <a:solidFill>
                  <a:schemeClr val="bg1"/>
                </a:solidFill>
              </a:rPr>
              <a:t>Web Apollo Workshop Instances</a:t>
            </a:r>
          </a:p>
          <a:p>
            <a:pPr algn="ctr"/>
            <a:r>
              <a:rPr lang="en-US" sz="2000" dirty="0" smtClean="0">
                <a:solidFill>
                  <a:schemeClr val="bg1"/>
                </a:solidFill>
              </a:rPr>
              <a:t>http</a:t>
            </a:r>
            <a:r>
              <a:rPr lang="en-US" sz="2000" dirty="0">
                <a:solidFill>
                  <a:schemeClr val="bg1"/>
                </a:solidFill>
              </a:rPr>
              <a:t>://genomes.missouri.edu:8080/Amel_4.5_demo_1 </a:t>
            </a:r>
          </a:p>
          <a:p>
            <a:pPr algn="ctr"/>
            <a:r>
              <a:rPr lang="en-US" sz="2000" dirty="0">
                <a:solidFill>
                  <a:schemeClr val="bg1"/>
                </a:solidFill>
              </a:rPr>
              <a:t>http://genomes.missouri.edu:8080/Amel_4.5_demo_2 </a:t>
            </a:r>
            <a:br>
              <a:rPr lang="en-US" sz="2000" dirty="0">
                <a:solidFill>
                  <a:schemeClr val="bg1"/>
                </a:solidFill>
              </a:rPr>
            </a:br>
            <a:r>
              <a:rPr lang="en-US" sz="2000" dirty="0" smtClean="0">
                <a:solidFill>
                  <a:schemeClr val="bg1"/>
                </a:solidFill>
              </a:rPr>
              <a:t>Workshop Documentation at https</a:t>
            </a:r>
            <a:r>
              <a:rPr lang="en-US" sz="2000" dirty="0">
                <a:solidFill>
                  <a:schemeClr val="bg1"/>
                </a:solidFill>
              </a:rPr>
              <a:t>://</a:t>
            </a:r>
            <a:r>
              <a:rPr lang="en-US" sz="2000" dirty="0" err="1">
                <a:solidFill>
                  <a:schemeClr val="bg1"/>
                </a:solidFill>
              </a:rPr>
              <a:t>uofi.box.com</a:t>
            </a:r>
            <a:r>
              <a:rPr lang="en-US" sz="2000" dirty="0">
                <a:solidFill>
                  <a:schemeClr val="bg1"/>
                </a:solidFill>
              </a:rPr>
              <a:t>/</a:t>
            </a:r>
            <a:r>
              <a:rPr lang="en-US" sz="2000" dirty="0" err="1">
                <a:solidFill>
                  <a:schemeClr val="bg1"/>
                </a:solidFill>
              </a:rPr>
              <a:t>webapollo</a:t>
            </a:r>
            <a:endParaRPr lang="en-US" sz="2000" dirty="0">
              <a:solidFill>
                <a:schemeClr val="bg1"/>
              </a:solidFill>
            </a:endParaRPr>
          </a:p>
        </p:txBody>
      </p:sp>
    </p:spTree>
    <p:extLst>
      <p:ext uri="{BB962C8B-B14F-4D97-AF65-F5344CB8AC3E}">
        <p14:creationId xmlns:p14="http://schemas.microsoft.com/office/powerpoint/2010/main" val="38840622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this lecture I invite you to:</a:t>
            </a:r>
            <a:endParaRPr lang="en-US" dirty="0"/>
          </a:p>
        </p:txBody>
      </p:sp>
      <p:sp>
        <p:nvSpPr>
          <p:cNvPr id="3" name="Content Placeholder 2"/>
          <p:cNvSpPr>
            <a:spLocks noGrp="1"/>
          </p:cNvSpPr>
          <p:nvPr>
            <p:ph idx="1"/>
          </p:nvPr>
        </p:nvSpPr>
        <p:spPr>
          <a:xfrm>
            <a:off x="682625" y="1357990"/>
            <a:ext cx="7781925" cy="4538663"/>
          </a:xfrm>
        </p:spPr>
        <p:txBody>
          <a:bodyPr/>
          <a:lstStyle/>
          <a:p>
            <a:r>
              <a:rPr lang="en-US" sz="2100" dirty="0" smtClean="0"/>
              <a:t>Observe and detail the figures</a:t>
            </a:r>
          </a:p>
          <a:p>
            <a:r>
              <a:rPr lang="en-US" sz="2100" dirty="0" smtClean="0"/>
              <a:t>Listen to the explanations</a:t>
            </a:r>
          </a:p>
          <a:p>
            <a:r>
              <a:rPr lang="en-US" sz="2100" dirty="0" smtClean="0"/>
              <a:t>Interrupt me at any time to ask questions</a:t>
            </a:r>
          </a:p>
          <a:p>
            <a:r>
              <a:rPr lang="en-US" sz="2100" dirty="0" smtClean="0"/>
              <a:t>Use Twitter &amp; share your thoughts:</a:t>
            </a:r>
            <a:r>
              <a:rPr lang="en-US" sz="2100" dirty="0" smtClean="0">
                <a:sym typeface="Wingdings"/>
              </a:rPr>
              <a:t> I am @</a:t>
            </a:r>
            <a:r>
              <a:rPr lang="en-US" sz="2100" dirty="0" err="1" smtClean="0">
                <a:sym typeface="Wingdings"/>
              </a:rPr>
              <a:t>monimunozto</a:t>
            </a:r>
            <a:r>
              <a:rPr lang="en-US" sz="2100" dirty="0" smtClean="0">
                <a:sym typeface="Wingdings"/>
              </a:rPr>
              <a:t> </a:t>
            </a:r>
            <a:br>
              <a:rPr lang="en-US" sz="2100" dirty="0" smtClean="0">
                <a:sym typeface="Wingdings"/>
              </a:rPr>
            </a:br>
            <a:r>
              <a:rPr lang="en-US" sz="2100" dirty="0" smtClean="0">
                <a:sym typeface="Wingdings"/>
              </a:rPr>
              <a:t>A few suggested tags &amp; users: #WebApollo #Annotation #Curation #GMOD #</a:t>
            </a:r>
            <a:r>
              <a:rPr lang="en-US" sz="2100" dirty="0" err="1" smtClean="0">
                <a:sym typeface="Wingdings"/>
              </a:rPr>
              <a:t>HPCBio</a:t>
            </a:r>
            <a:r>
              <a:rPr lang="en-US" sz="2100" dirty="0" smtClean="0">
                <a:sym typeface="Wingdings"/>
              </a:rPr>
              <a:t> #</a:t>
            </a:r>
            <a:r>
              <a:rPr lang="en-US" sz="2100" dirty="0" err="1" smtClean="0">
                <a:sym typeface="Wingdings"/>
              </a:rPr>
              <a:t>HoneyBee</a:t>
            </a:r>
            <a:r>
              <a:rPr lang="en-US" sz="2100" dirty="0" smtClean="0">
                <a:sym typeface="Wingdings"/>
              </a:rPr>
              <a:t> #genome @</a:t>
            </a:r>
            <a:r>
              <a:rPr lang="en-US" sz="2100" dirty="0" err="1" smtClean="0">
                <a:sym typeface="Wingdings"/>
              </a:rPr>
              <a:t>JBrowseGossip</a:t>
            </a:r>
            <a:endParaRPr lang="en-US" sz="2100" dirty="0" smtClean="0">
              <a:sym typeface="Wingdings"/>
            </a:endParaRPr>
          </a:p>
          <a:p>
            <a:r>
              <a:rPr lang="en-US" sz="2100" dirty="0"/>
              <a:t>Take brakes: </a:t>
            </a:r>
            <a:r>
              <a:rPr lang="en-US" sz="2100" dirty="0" smtClean="0"/>
              <a:t>LBL’s ergo safety </a:t>
            </a:r>
            <a:r>
              <a:rPr lang="en-US" sz="2100" dirty="0"/>
              <a:t>team suggests I should not work at the computer for &gt;45 minutes without a </a:t>
            </a:r>
            <a:r>
              <a:rPr lang="en-US" sz="2100" dirty="0" smtClean="0"/>
              <a:t>break; neither </a:t>
            </a:r>
            <a:r>
              <a:rPr lang="en-US" sz="2100" dirty="0"/>
              <a:t>should you! </a:t>
            </a:r>
            <a:br>
              <a:rPr lang="en-US" sz="2100" dirty="0"/>
            </a:br>
            <a:r>
              <a:rPr lang="en-US" sz="2100" dirty="0" smtClean="0"/>
              <a:t>We will be here for 2.5 hours: please get </a:t>
            </a:r>
            <a:r>
              <a:rPr lang="en-US" sz="2100" dirty="0"/>
              <a:t>up and stretch your neck, arms, and </a:t>
            </a:r>
            <a:r>
              <a:rPr lang="en-US" sz="2100" dirty="0" smtClean="0"/>
              <a:t>legs as often as you need.</a:t>
            </a:r>
            <a:endParaRPr lang="en-US" sz="2100" dirty="0"/>
          </a:p>
          <a:p>
            <a:endParaRPr lang="en-US" sz="2100" dirty="0" smtClean="0"/>
          </a:p>
          <a:p>
            <a:endParaRPr lang="en-US" sz="2100" dirty="0"/>
          </a:p>
          <a:p>
            <a:endParaRPr lang="en-US" sz="2100" dirty="0"/>
          </a:p>
        </p:txBody>
      </p:sp>
      <p:sp>
        <p:nvSpPr>
          <p:cNvPr id="4" name="Footer Placeholder 3"/>
          <p:cNvSpPr>
            <a:spLocks noGrp="1"/>
          </p:cNvSpPr>
          <p:nvPr>
            <p:ph type="ftr" sz="quarter" idx="10"/>
          </p:nvPr>
        </p:nvSpPr>
        <p:spPr/>
        <p:txBody>
          <a:bodyPr/>
          <a:lstStyle/>
          <a:p>
            <a:pPr>
              <a:defRPr/>
            </a:pPr>
            <a:r>
              <a:rPr lang="en-US" smtClean="0"/>
              <a:t>Footer</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6</a:t>
            </a:fld>
            <a:endParaRPr lang="en-US" dirty="0"/>
          </a:p>
        </p:txBody>
      </p:sp>
    </p:spTree>
    <p:extLst>
      <p:ext uri="{BB962C8B-B14F-4D97-AF65-F5344CB8AC3E}">
        <p14:creationId xmlns:p14="http://schemas.microsoft.com/office/powerpoint/2010/main" val="6190692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625" y="205135"/>
            <a:ext cx="7781925" cy="386012"/>
          </a:xfrm>
        </p:spPr>
        <p:txBody>
          <a:bodyPr/>
          <a:lstStyle/>
          <a:p>
            <a:pPr algn="ctr"/>
            <a:r>
              <a:rPr lang="en-US" sz="2400" dirty="0" smtClean="0">
                <a:latin typeface="Trebuchet MS"/>
                <a:cs typeface="Trebuchet MS"/>
              </a:rPr>
              <a:t>Improving Genomic Annotation and Curation</a:t>
            </a:r>
            <a:endParaRPr lang="en-US" sz="2400" dirty="0">
              <a:latin typeface="Trebuchet MS"/>
              <a:cs typeface="Trebuchet MS"/>
            </a:endParaRPr>
          </a:p>
        </p:txBody>
      </p:sp>
      <p:sp>
        <p:nvSpPr>
          <p:cNvPr id="3" name="Footer Placeholder 2"/>
          <p:cNvSpPr>
            <a:spLocks noGrp="1"/>
          </p:cNvSpPr>
          <p:nvPr>
            <p:ph type="ftr" sz="quarter" idx="10"/>
          </p:nvPr>
        </p:nvSpPr>
        <p:spPr/>
        <p:txBody>
          <a:bodyPr/>
          <a:lstStyle/>
          <a:p>
            <a:pPr>
              <a:defRPr/>
            </a:pPr>
            <a:r>
              <a:rPr lang="en-US" dirty="0" smtClean="0"/>
              <a:t>BBOP into the future.</a:t>
            </a:r>
            <a:endParaRPr lang="en-US" dirty="0"/>
          </a:p>
        </p:txBody>
      </p:sp>
      <p:sp>
        <p:nvSpPr>
          <p:cNvPr id="4" name="Slide Number Placeholder 3"/>
          <p:cNvSpPr>
            <a:spLocks noGrp="1"/>
          </p:cNvSpPr>
          <p:nvPr>
            <p:ph type="sldNum" sz="quarter" idx="11"/>
          </p:nvPr>
        </p:nvSpPr>
        <p:spPr/>
        <p:txBody>
          <a:bodyPr/>
          <a:lstStyle/>
          <a:p>
            <a:pPr>
              <a:defRPr/>
            </a:pPr>
            <a:fld id="{B2D88DCF-3709-DC41-AB27-B667CE7A7245}" type="slidenum">
              <a:rPr lang="en-US" smtClean="0"/>
              <a:pPr>
                <a:defRPr/>
              </a:pPr>
              <a:t>60</a:t>
            </a:fld>
            <a:endParaRPr lang="en-US" dirty="0"/>
          </a:p>
        </p:txBody>
      </p:sp>
      <p:pic>
        <p:nvPicPr>
          <p:cNvPr id="5" name="Picture 4" descr="Federated-Analysis-BB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011" y="580104"/>
            <a:ext cx="6783979" cy="5504855"/>
          </a:xfrm>
          <a:prstGeom prst="rect">
            <a:avLst/>
          </a:prstGeom>
        </p:spPr>
      </p:pic>
    </p:spTree>
    <p:extLst>
      <p:ext uri="{BB962C8B-B14F-4D97-AF65-F5344CB8AC3E}">
        <p14:creationId xmlns:p14="http://schemas.microsoft.com/office/powerpoint/2010/main" val="56353683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625" y="172006"/>
            <a:ext cx="7781925" cy="734913"/>
          </a:xfrm>
        </p:spPr>
        <p:txBody>
          <a:bodyPr/>
          <a:lstStyle/>
          <a:p>
            <a:r>
              <a:rPr lang="en-US" sz="4400" i="1" dirty="0" err="1" smtClean="0"/>
              <a:t>Arthropodcentric</a:t>
            </a:r>
            <a:r>
              <a:rPr lang="en-US" sz="4400" dirty="0" smtClean="0"/>
              <a:t> Thanks!</a:t>
            </a:r>
            <a:endParaRPr lang="en-US" sz="4400" dirty="0"/>
          </a:p>
        </p:txBody>
      </p:sp>
      <p:sp>
        <p:nvSpPr>
          <p:cNvPr id="7" name="Content Placeholder 2"/>
          <p:cNvSpPr>
            <a:spLocks noGrp="1"/>
          </p:cNvSpPr>
          <p:nvPr>
            <p:ph idx="1"/>
          </p:nvPr>
        </p:nvSpPr>
        <p:spPr>
          <a:xfrm>
            <a:off x="682626" y="940048"/>
            <a:ext cx="3834158" cy="4946750"/>
          </a:xfrm>
        </p:spPr>
        <p:txBody>
          <a:bodyPr anchor="t">
            <a:noAutofit/>
          </a:bodyPr>
          <a:lstStyle/>
          <a:p>
            <a:pPr>
              <a:lnSpc>
                <a:spcPct val="60000"/>
              </a:lnSpc>
            </a:pPr>
            <a:r>
              <a:rPr lang="en-US" sz="1500" b="1" dirty="0" err="1" smtClean="0">
                <a:effectLst/>
              </a:rPr>
              <a:t>AgriPest</a:t>
            </a:r>
            <a:r>
              <a:rPr lang="en-US" sz="1500" b="1" dirty="0" smtClean="0">
                <a:effectLst/>
              </a:rPr>
              <a:t> Base</a:t>
            </a:r>
          </a:p>
          <a:p>
            <a:pPr>
              <a:lnSpc>
                <a:spcPct val="60000"/>
              </a:lnSpc>
            </a:pPr>
            <a:r>
              <a:rPr lang="en-US" sz="1500" b="1" dirty="0" err="1" smtClean="0">
                <a:effectLst/>
              </a:rPr>
              <a:t>FlyBase</a:t>
            </a:r>
            <a:endParaRPr lang="en-US" sz="1500" b="1" dirty="0" smtClean="0">
              <a:effectLst/>
            </a:endParaRPr>
          </a:p>
          <a:p>
            <a:pPr>
              <a:lnSpc>
                <a:spcPct val="60000"/>
              </a:lnSpc>
            </a:pPr>
            <a:r>
              <a:rPr lang="en-US" sz="1500" b="1" dirty="0" smtClean="0">
                <a:effectLst/>
              </a:rPr>
              <a:t>Hymenoptera Genome Database</a:t>
            </a:r>
          </a:p>
          <a:p>
            <a:pPr>
              <a:lnSpc>
                <a:spcPct val="60000"/>
              </a:lnSpc>
            </a:pPr>
            <a:r>
              <a:rPr lang="en-US" sz="1500" b="1" dirty="0" err="1" smtClean="0">
                <a:effectLst/>
              </a:rPr>
              <a:t>VectorBase</a:t>
            </a:r>
            <a:endParaRPr lang="en-US" sz="1500" b="1" dirty="0">
              <a:effectLst/>
            </a:endParaRPr>
          </a:p>
          <a:p>
            <a:pPr algn="r">
              <a:lnSpc>
                <a:spcPct val="60000"/>
              </a:lnSpc>
            </a:pPr>
            <a:r>
              <a:rPr lang="en-US" sz="1500" b="1" i="1" dirty="0" err="1">
                <a:solidFill>
                  <a:schemeClr val="accent2">
                    <a:lumMod val="75000"/>
                  </a:schemeClr>
                </a:solidFill>
              </a:rPr>
              <a:t>Acromyrmex</a:t>
            </a:r>
            <a:r>
              <a:rPr lang="en-US" sz="1500" b="1" i="1" dirty="0">
                <a:solidFill>
                  <a:schemeClr val="accent2">
                    <a:lumMod val="75000"/>
                  </a:schemeClr>
                </a:solidFill>
              </a:rPr>
              <a:t> </a:t>
            </a:r>
            <a:r>
              <a:rPr lang="en-US" sz="1500" b="1" i="1" dirty="0" err="1">
                <a:solidFill>
                  <a:schemeClr val="accent2">
                    <a:lumMod val="75000"/>
                  </a:schemeClr>
                </a:solidFill>
              </a:rPr>
              <a:t>echinatior</a:t>
            </a:r>
            <a:endParaRPr lang="en-US" sz="1500" b="1" i="1" dirty="0">
              <a:solidFill>
                <a:schemeClr val="accent2">
                  <a:lumMod val="75000"/>
                </a:schemeClr>
              </a:solidFill>
            </a:endParaRPr>
          </a:p>
          <a:p>
            <a:pPr algn="r">
              <a:lnSpc>
                <a:spcPct val="60000"/>
              </a:lnSpc>
            </a:pPr>
            <a:r>
              <a:rPr lang="en-US" sz="1500" b="1" i="1" dirty="0" err="1">
                <a:solidFill>
                  <a:schemeClr val="accent2">
                    <a:lumMod val="75000"/>
                  </a:schemeClr>
                </a:solidFill>
              </a:rPr>
              <a:t>Acyrthosiphon</a:t>
            </a:r>
            <a:r>
              <a:rPr lang="en-US" sz="1500" b="1" i="1" dirty="0">
                <a:solidFill>
                  <a:schemeClr val="accent2">
                    <a:lumMod val="75000"/>
                  </a:schemeClr>
                </a:solidFill>
              </a:rPr>
              <a:t> </a:t>
            </a:r>
            <a:r>
              <a:rPr lang="en-US" sz="1500" b="1" i="1" dirty="0" err="1">
                <a:solidFill>
                  <a:schemeClr val="accent2">
                    <a:lumMod val="75000"/>
                  </a:schemeClr>
                </a:solidFill>
              </a:rPr>
              <a:t>pisum</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Apis mellifera</a:t>
            </a:r>
          </a:p>
          <a:p>
            <a:pPr algn="r">
              <a:lnSpc>
                <a:spcPct val="60000"/>
              </a:lnSpc>
            </a:pPr>
            <a:r>
              <a:rPr lang="en-US" sz="1500" b="1" i="1" dirty="0">
                <a:solidFill>
                  <a:schemeClr val="accent2">
                    <a:lumMod val="75000"/>
                  </a:schemeClr>
                </a:solidFill>
              </a:rPr>
              <a:t>Atta </a:t>
            </a:r>
            <a:r>
              <a:rPr lang="en-US" sz="1500" b="1" i="1" dirty="0" err="1">
                <a:solidFill>
                  <a:schemeClr val="accent2">
                    <a:lumMod val="75000"/>
                  </a:schemeClr>
                </a:solidFill>
              </a:rPr>
              <a:t>cephalotes</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Bombus </a:t>
            </a:r>
            <a:r>
              <a:rPr lang="en-US" sz="1500" b="1" i="1" dirty="0" err="1">
                <a:solidFill>
                  <a:schemeClr val="accent2">
                    <a:lumMod val="75000"/>
                  </a:schemeClr>
                </a:solidFill>
              </a:rPr>
              <a:t>terrestris</a:t>
            </a:r>
            <a:endParaRPr lang="en-US" sz="1500" b="1" i="1" dirty="0">
              <a:solidFill>
                <a:schemeClr val="accent2">
                  <a:lumMod val="75000"/>
                </a:schemeClr>
              </a:solidFill>
            </a:endParaRPr>
          </a:p>
          <a:p>
            <a:pPr algn="r">
              <a:lnSpc>
                <a:spcPct val="60000"/>
              </a:lnSpc>
            </a:pPr>
            <a:r>
              <a:rPr lang="en-US" sz="1500" b="1" i="1" dirty="0" err="1">
                <a:solidFill>
                  <a:schemeClr val="accent2">
                    <a:lumMod val="75000"/>
                  </a:schemeClr>
                </a:solidFill>
              </a:rPr>
              <a:t>Camponotus</a:t>
            </a:r>
            <a:r>
              <a:rPr lang="en-US" sz="1500" b="1" i="1" dirty="0">
                <a:solidFill>
                  <a:schemeClr val="accent2">
                    <a:lumMod val="75000"/>
                  </a:schemeClr>
                </a:solidFill>
              </a:rPr>
              <a:t> </a:t>
            </a:r>
            <a:r>
              <a:rPr lang="en-US" sz="1500" b="1" i="1" dirty="0" err="1">
                <a:solidFill>
                  <a:schemeClr val="accent2">
                    <a:lumMod val="75000"/>
                  </a:schemeClr>
                </a:solidFill>
              </a:rPr>
              <a:t>floridanus</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Helicoverpa armigera</a:t>
            </a:r>
          </a:p>
          <a:p>
            <a:pPr algn="r">
              <a:lnSpc>
                <a:spcPct val="60000"/>
              </a:lnSpc>
            </a:pPr>
            <a:r>
              <a:rPr lang="en-US" sz="1500" b="1" i="1" dirty="0" err="1">
                <a:solidFill>
                  <a:schemeClr val="accent2">
                    <a:lumMod val="75000"/>
                  </a:schemeClr>
                </a:solidFill>
              </a:rPr>
              <a:t>Linepithema</a:t>
            </a:r>
            <a:r>
              <a:rPr lang="en-US" sz="1500" b="1" i="1" dirty="0">
                <a:solidFill>
                  <a:schemeClr val="accent2">
                    <a:lumMod val="75000"/>
                  </a:schemeClr>
                </a:solidFill>
              </a:rPr>
              <a:t> </a:t>
            </a:r>
            <a:r>
              <a:rPr lang="en-US" sz="1500" b="1" i="1" dirty="0" err="1">
                <a:solidFill>
                  <a:schemeClr val="accent2">
                    <a:lumMod val="75000"/>
                  </a:schemeClr>
                </a:solidFill>
              </a:rPr>
              <a:t>humile</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Manduca </a:t>
            </a:r>
            <a:r>
              <a:rPr lang="en-US" sz="1500" b="1" i="1" dirty="0" err="1">
                <a:solidFill>
                  <a:schemeClr val="accent2">
                    <a:lumMod val="75000"/>
                  </a:schemeClr>
                </a:solidFill>
              </a:rPr>
              <a:t>sexta</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Mayetiola destructor</a:t>
            </a:r>
          </a:p>
          <a:p>
            <a:pPr algn="r">
              <a:lnSpc>
                <a:spcPct val="60000"/>
              </a:lnSpc>
            </a:pPr>
            <a:r>
              <a:rPr lang="en-US" sz="1500" b="1" i="1" dirty="0" err="1">
                <a:solidFill>
                  <a:schemeClr val="accent2">
                    <a:lumMod val="75000"/>
                  </a:schemeClr>
                </a:solidFill>
              </a:rPr>
              <a:t>Nasonia</a:t>
            </a:r>
            <a:r>
              <a:rPr lang="en-US" sz="1500" b="1" i="1" dirty="0">
                <a:solidFill>
                  <a:schemeClr val="accent2">
                    <a:lumMod val="75000"/>
                  </a:schemeClr>
                </a:solidFill>
              </a:rPr>
              <a:t> </a:t>
            </a:r>
            <a:r>
              <a:rPr lang="en-US" sz="1500" b="1" i="1" dirty="0" err="1">
                <a:solidFill>
                  <a:schemeClr val="accent2">
                    <a:lumMod val="75000"/>
                  </a:schemeClr>
                </a:solidFill>
              </a:rPr>
              <a:t>vitripennis</a:t>
            </a:r>
            <a:endParaRPr lang="en-US" sz="1500" b="1" i="1" dirty="0">
              <a:solidFill>
                <a:schemeClr val="accent2">
                  <a:lumMod val="75000"/>
                </a:schemeClr>
              </a:solidFill>
            </a:endParaRPr>
          </a:p>
          <a:p>
            <a:pPr algn="r">
              <a:lnSpc>
                <a:spcPct val="60000"/>
              </a:lnSpc>
            </a:pPr>
            <a:r>
              <a:rPr lang="en-US" sz="1500" b="1" i="1" dirty="0">
                <a:solidFill>
                  <a:schemeClr val="accent2">
                    <a:lumMod val="75000"/>
                  </a:schemeClr>
                </a:solidFill>
              </a:rPr>
              <a:t>Pogonomyrmex barbatus</a:t>
            </a:r>
          </a:p>
          <a:p>
            <a:pPr algn="r">
              <a:lnSpc>
                <a:spcPct val="60000"/>
              </a:lnSpc>
            </a:pPr>
            <a:r>
              <a:rPr lang="en-US" sz="1500" b="1" i="1" dirty="0" err="1">
                <a:solidFill>
                  <a:schemeClr val="accent2">
                    <a:lumMod val="75000"/>
                  </a:schemeClr>
                </a:solidFill>
              </a:rPr>
              <a:t>Solenopsis</a:t>
            </a:r>
            <a:r>
              <a:rPr lang="en-US" sz="1500" b="1" i="1" dirty="0">
                <a:solidFill>
                  <a:schemeClr val="accent2">
                    <a:lumMod val="75000"/>
                  </a:schemeClr>
                </a:solidFill>
              </a:rPr>
              <a:t> </a:t>
            </a:r>
            <a:r>
              <a:rPr lang="en-US" sz="1500" b="1" i="1" dirty="0" err="1">
                <a:solidFill>
                  <a:schemeClr val="accent2">
                    <a:lumMod val="75000"/>
                  </a:schemeClr>
                </a:solidFill>
              </a:rPr>
              <a:t>invicta</a:t>
            </a:r>
            <a:endParaRPr lang="en-US" sz="1500" b="1" i="1" dirty="0">
              <a:solidFill>
                <a:schemeClr val="accent2">
                  <a:lumMod val="75000"/>
                </a:schemeClr>
              </a:solidFill>
            </a:endParaRPr>
          </a:p>
          <a:p>
            <a:pPr algn="r">
              <a:lnSpc>
                <a:spcPct val="60000"/>
              </a:lnSpc>
            </a:pPr>
            <a:r>
              <a:rPr lang="en-US" sz="1500" b="1" i="1" dirty="0" err="1">
                <a:solidFill>
                  <a:schemeClr val="accent2">
                    <a:lumMod val="75000"/>
                  </a:schemeClr>
                </a:solidFill>
              </a:rPr>
              <a:t>Tribolium</a:t>
            </a:r>
            <a:r>
              <a:rPr lang="en-US" sz="1500" b="1" i="1" dirty="0">
                <a:solidFill>
                  <a:schemeClr val="accent2">
                    <a:lumMod val="75000"/>
                  </a:schemeClr>
                </a:solidFill>
              </a:rPr>
              <a:t> </a:t>
            </a:r>
            <a:r>
              <a:rPr lang="en-US" sz="1500" b="1" i="1" dirty="0" err="1">
                <a:solidFill>
                  <a:schemeClr val="accent2">
                    <a:lumMod val="75000"/>
                  </a:schemeClr>
                </a:solidFill>
              </a:rPr>
              <a:t>castaneum</a:t>
            </a:r>
            <a:r>
              <a:rPr lang="en-US" sz="1500" b="1" i="1" dirty="0">
                <a:solidFill>
                  <a:schemeClr val="accent2">
                    <a:lumMod val="75000"/>
                  </a:schemeClr>
                </a:solidFill>
              </a:rPr>
              <a:t>…and many more!</a:t>
            </a:r>
          </a:p>
        </p:txBody>
      </p:sp>
      <p:sp>
        <p:nvSpPr>
          <p:cNvPr id="28" name="Slide Number Placeholder 27"/>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61</a:t>
            </a:fld>
            <a:endParaRPr lang="en-US" dirty="0">
              <a:solidFill>
                <a:prstClr val="white">
                  <a:alpha val="60000"/>
                </a:prstClr>
              </a:solidFill>
              <a:latin typeface="Palatino Linotype"/>
            </a:endParaRPr>
          </a:p>
        </p:txBody>
      </p:sp>
      <p:pic>
        <p:nvPicPr>
          <p:cNvPr id="9" name="Picture 8" descr="Apis-mellifera-AWil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7560" y="2782420"/>
            <a:ext cx="1344804" cy="1811809"/>
          </a:xfrm>
          <a:prstGeom prst="rect">
            <a:avLst/>
          </a:prstGeom>
        </p:spPr>
      </p:pic>
      <p:pic>
        <p:nvPicPr>
          <p:cNvPr id="10" name="Picture 9" descr="Tcastaneum-AWild.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0444" y="2782420"/>
            <a:ext cx="1518468" cy="1111013"/>
          </a:xfrm>
          <a:prstGeom prst="rect">
            <a:avLst/>
          </a:prstGeom>
        </p:spPr>
      </p:pic>
      <p:pic>
        <p:nvPicPr>
          <p:cNvPr id="11" name="Picture 10" descr="manducasexta.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5733" y="3864565"/>
            <a:ext cx="1503179" cy="1127384"/>
          </a:xfrm>
          <a:prstGeom prst="rect">
            <a:avLst/>
          </a:prstGeom>
        </p:spPr>
      </p:pic>
      <p:pic>
        <p:nvPicPr>
          <p:cNvPr id="12" name="Picture 11" descr="acyrthosiphon-pisum-1068-391-en.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27560" y="4604637"/>
            <a:ext cx="1335218" cy="1335218"/>
          </a:xfrm>
          <a:prstGeom prst="rect">
            <a:avLst/>
          </a:prstGeom>
        </p:spPr>
      </p:pic>
      <p:pic>
        <p:nvPicPr>
          <p:cNvPr id="13" name="Picture 12" descr="naso-niehuis.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49542" y="4934217"/>
            <a:ext cx="1489370" cy="996016"/>
          </a:xfrm>
          <a:prstGeom prst="rect">
            <a:avLst/>
          </a:prstGeom>
        </p:spPr>
      </p:pic>
      <p:cxnSp>
        <p:nvCxnSpPr>
          <p:cNvPr id="15" name="Straight Connector 14"/>
          <p:cNvCxnSpPr/>
          <p:nvPr/>
        </p:nvCxnSpPr>
        <p:spPr>
          <a:xfrm>
            <a:off x="4989075" y="2782420"/>
            <a:ext cx="2849837" cy="0"/>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012165" y="2782420"/>
            <a:ext cx="15395" cy="3147813"/>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23" name="Picture 22" descr="zeropoint_logo.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593928" y="1066392"/>
            <a:ext cx="1123080" cy="692965"/>
          </a:xfrm>
          <a:prstGeom prst="rect">
            <a:avLst/>
          </a:prstGeom>
        </p:spPr>
      </p:pic>
      <p:pic>
        <p:nvPicPr>
          <p:cNvPr id="22" name="Picture 21" descr="dot_ked_100_trans.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69643" y="911790"/>
            <a:ext cx="936463" cy="936463"/>
          </a:xfrm>
          <a:prstGeom prst="rect">
            <a:avLst/>
          </a:prstGeom>
        </p:spPr>
      </p:pic>
      <p:pic>
        <p:nvPicPr>
          <p:cNvPr id="24" name="Picture 23" descr="zeropoint_logo2.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3928" y="1947640"/>
            <a:ext cx="1097209" cy="694901"/>
          </a:xfrm>
          <a:prstGeom prst="rect">
            <a:avLst/>
          </a:prstGeom>
        </p:spPr>
      </p:pic>
      <p:pic>
        <p:nvPicPr>
          <p:cNvPr id="27" name="Picture 26" descr="flybase-logo-fly.jp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706116" y="1894756"/>
            <a:ext cx="899990" cy="769871"/>
          </a:xfrm>
          <a:prstGeom prst="rect">
            <a:avLst/>
          </a:prstGeom>
        </p:spPr>
      </p:pic>
      <p:cxnSp>
        <p:nvCxnSpPr>
          <p:cNvPr id="25" name="Straight Connector 24"/>
          <p:cNvCxnSpPr/>
          <p:nvPr/>
        </p:nvCxnSpPr>
        <p:spPr>
          <a:xfrm>
            <a:off x="5012165" y="5942013"/>
            <a:ext cx="2849837" cy="0"/>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823517" y="2794200"/>
            <a:ext cx="15395" cy="3147813"/>
          </a:xfrm>
          <a:prstGeom prst="line">
            <a:avLst/>
          </a:prstGeom>
          <a:ln w="57150"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29" name="Picture 28" descr="Apollo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057697" y="5564328"/>
            <a:ext cx="1042131" cy="377685"/>
          </a:xfrm>
          <a:prstGeom prst="rect">
            <a:avLst/>
          </a:prstGeom>
        </p:spPr>
      </p:pic>
      <p:sp>
        <p:nvSpPr>
          <p:cNvPr id="20" name="Slide Number Placeholder 11"/>
          <p:cNvSpPr txBox="1">
            <a:spLocks/>
          </p:cNvSpPr>
          <p:nvPr/>
        </p:nvSpPr>
        <p:spPr>
          <a:xfrm>
            <a:off x="3657600" y="65087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rPr>
              <a:pPr algn="ctr"/>
              <a:t>61</a:t>
            </a:fld>
            <a:endParaRPr lang="en-US">
              <a:solidFill>
                <a:srgbClr val="898989">
                  <a:alpha val="60000"/>
                </a:srgbClr>
              </a:solidFill>
              <a:latin typeface="Palatino Linotype"/>
            </a:endParaRPr>
          </a:p>
        </p:txBody>
      </p:sp>
    </p:spTree>
    <p:extLst>
      <p:ext uri="{BB962C8B-B14F-4D97-AF65-F5344CB8AC3E}">
        <p14:creationId xmlns:p14="http://schemas.microsoft.com/office/powerpoint/2010/main" val="3710827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solidFill>
            <a:srgbClr val="063663"/>
          </a:solidFill>
        </p:spPr>
        <p:txBody>
          <a:bodyPr/>
          <a:lstStyle/>
          <a:p>
            <a:r>
              <a:rPr lang="en-US" sz="3600" dirty="0">
                <a:solidFill>
                  <a:schemeClr val="bg1"/>
                </a:solidFill>
                <a:latin typeface="Arial" charset="0"/>
                <a:ea typeface="ＭＳ Ｐゴシック" charset="0"/>
                <a:cs typeface="ＭＳ Ｐゴシック" charset="0"/>
              </a:rPr>
              <a:t>Thanks!</a:t>
            </a:r>
          </a:p>
        </p:txBody>
      </p:sp>
      <p:sp>
        <p:nvSpPr>
          <p:cNvPr id="48130" name="Content Placeholder 2"/>
          <p:cNvSpPr>
            <a:spLocks noGrp="1"/>
          </p:cNvSpPr>
          <p:nvPr>
            <p:ph idx="1"/>
          </p:nvPr>
        </p:nvSpPr>
        <p:spPr bwMode="auto">
          <a:xfrm>
            <a:off x="3742750" y="273050"/>
            <a:ext cx="5222077" cy="5853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Char char="•"/>
            </a:pPr>
            <a:r>
              <a:rPr lang="en-US" sz="1600" b="1" dirty="0" smtClean="0">
                <a:latin typeface="Arial" charset="0"/>
                <a:ea typeface="ＭＳ Ｐゴシック" charset="0"/>
                <a:cs typeface="ＭＳ Ｐゴシック" charset="0"/>
              </a:rPr>
              <a:t>Berkeley </a:t>
            </a:r>
            <a:r>
              <a:rPr lang="en-US" sz="1600" b="1" dirty="0">
                <a:latin typeface="Arial" charset="0"/>
                <a:ea typeface="ＭＳ Ｐゴシック" charset="0"/>
                <a:cs typeface="ＭＳ Ｐゴシック" charset="0"/>
              </a:rPr>
              <a:t>Bioinformatics Open-source </a:t>
            </a:r>
            <a:r>
              <a:rPr lang="en-US" sz="1600" b="1" dirty="0" smtClean="0">
                <a:latin typeface="Arial" charset="0"/>
                <a:ea typeface="ＭＳ Ｐゴシック" charset="0"/>
                <a:cs typeface="ＭＳ Ｐゴシック" charset="0"/>
              </a:rPr>
              <a:t>Projects </a:t>
            </a:r>
            <a:r>
              <a:rPr lang="en-US" sz="1600" dirty="0" smtClean="0">
                <a:latin typeface="Arial" charset="0"/>
                <a:ea typeface="ＭＳ Ｐゴシック" charset="0"/>
                <a:cs typeface="ＭＳ Ｐゴシック" charset="0"/>
              </a:rPr>
              <a:t>(BBOP), Berkeley Lab: Web </a:t>
            </a:r>
            <a:r>
              <a:rPr lang="en-US" sz="1600" dirty="0">
                <a:latin typeface="Arial" charset="0"/>
                <a:ea typeface="ＭＳ Ｐゴシック" charset="0"/>
                <a:cs typeface="ＭＳ Ｐゴシック" charset="0"/>
              </a:rPr>
              <a:t>Apollo and Gene Ontology teams. Suzanna </a:t>
            </a:r>
            <a:r>
              <a:rPr lang="en-US" sz="1600" dirty="0" smtClean="0">
                <a:latin typeface="Arial" charset="0"/>
                <a:ea typeface="ＭＳ Ｐゴシック" charset="0"/>
                <a:cs typeface="ＭＳ Ｐゴシック" charset="0"/>
              </a:rPr>
              <a:t>E. Lewis </a:t>
            </a:r>
            <a:r>
              <a:rPr lang="en-US" sz="1600" dirty="0">
                <a:latin typeface="Arial" charset="0"/>
                <a:ea typeface="ＭＳ Ｐゴシック" charset="0"/>
                <a:cs typeface="ＭＳ Ｐゴシック" charset="0"/>
              </a:rPr>
              <a:t>(PI</a:t>
            </a:r>
            <a:r>
              <a:rPr lang="en-US" sz="1600" dirty="0" smtClean="0">
                <a:latin typeface="Arial" charset="0"/>
                <a:ea typeface="ＭＳ Ｐゴシック" charset="0"/>
                <a:cs typeface="ＭＳ Ｐゴシック" charset="0"/>
              </a:rPr>
              <a:t>)</a:t>
            </a:r>
            <a:r>
              <a:rPr lang="en-US" sz="1600" dirty="0">
                <a:latin typeface="Arial" charset="0"/>
                <a:ea typeface="ＭＳ Ｐゴシック" charset="0"/>
                <a:cs typeface="ＭＳ Ｐゴシック" charset="0"/>
              </a:rPr>
              <a:t>.</a:t>
            </a:r>
            <a:endParaRPr lang="en-US" sz="1600" dirty="0" smtClean="0">
              <a:latin typeface="Arial" charset="0"/>
              <a:ea typeface="ＭＳ Ｐゴシック" charset="0"/>
              <a:cs typeface="ＭＳ Ｐゴシック" charset="0"/>
            </a:endParaRPr>
          </a:p>
          <a:p>
            <a:pPr>
              <a:buFontTx/>
              <a:buChar char="•"/>
            </a:pPr>
            <a:r>
              <a:rPr lang="en-US" sz="1600" dirty="0">
                <a:latin typeface="Arial" charset="0"/>
                <a:ea typeface="ＭＳ Ｐゴシック" charset="0"/>
                <a:cs typeface="ＭＳ Ｐゴシック" charset="0"/>
              </a:rPr>
              <a:t>Christine G. </a:t>
            </a:r>
            <a:r>
              <a:rPr lang="en-US" sz="1600" dirty="0" err="1">
                <a:latin typeface="Arial" charset="0"/>
                <a:ea typeface="ＭＳ Ｐゴシック" charset="0"/>
                <a:cs typeface="ＭＳ Ｐゴシック" charset="0"/>
              </a:rPr>
              <a:t>Elsik</a:t>
            </a:r>
            <a:r>
              <a:rPr lang="en-US" sz="1600" dirty="0">
                <a:latin typeface="Arial" charset="0"/>
                <a:ea typeface="ＭＳ Ｐゴシック" charset="0"/>
                <a:cs typeface="ＭＳ Ｐゴシック" charset="0"/>
              </a:rPr>
              <a:t> (PI)</a:t>
            </a:r>
            <a:r>
              <a:rPr lang="en-US" sz="1600" dirty="0" smtClean="0">
                <a:latin typeface="Arial" charset="0"/>
                <a:ea typeface="ＭＳ Ｐゴシック" charset="0"/>
                <a:cs typeface="ＭＳ Ｐゴシック" charset="0"/>
              </a:rPr>
              <a:t>. </a:t>
            </a:r>
            <a:r>
              <a:rPr lang="en-US" sz="1600" dirty="0" smtClean="0"/>
              <a:t>§ </a:t>
            </a:r>
            <a:r>
              <a:rPr lang="en-US" sz="1600" dirty="0" smtClean="0">
                <a:latin typeface="Arial" charset="0"/>
                <a:ea typeface="ＭＳ Ｐゴシック" charset="0"/>
                <a:cs typeface="ＭＳ Ｐゴシック" charset="0"/>
              </a:rPr>
              <a:t>University </a:t>
            </a:r>
            <a:r>
              <a:rPr lang="en-US" sz="1600" dirty="0">
                <a:latin typeface="Arial" charset="0"/>
                <a:ea typeface="ＭＳ Ｐゴシック" charset="0"/>
                <a:cs typeface="ＭＳ Ｐゴシック" charset="0"/>
              </a:rPr>
              <a:t>of Missouri</a:t>
            </a:r>
            <a:r>
              <a:rPr lang="en-US" sz="1600" dirty="0" smtClean="0">
                <a:latin typeface="Arial" charset="0"/>
                <a:ea typeface="ＭＳ Ｐゴシック" charset="0"/>
                <a:cs typeface="ＭＳ Ｐゴシック" charset="0"/>
              </a:rPr>
              <a:t>. </a:t>
            </a:r>
          </a:p>
          <a:p>
            <a:pPr>
              <a:buFontTx/>
              <a:buChar char="•"/>
            </a:pPr>
            <a:r>
              <a:rPr lang="en-US" sz="1600" dirty="0" smtClean="0">
                <a:latin typeface="Arial" charset="0"/>
                <a:ea typeface="ＭＳ Ｐゴシック" charset="0"/>
                <a:cs typeface="ＭＳ Ｐゴシック" charset="0"/>
              </a:rPr>
              <a:t>Ian Holmes (PI). * University of California Berkeley.</a:t>
            </a:r>
          </a:p>
          <a:p>
            <a:pPr>
              <a:buFontTx/>
              <a:buChar char="•"/>
            </a:pPr>
            <a:r>
              <a:rPr lang="en-US" sz="1600" dirty="0" smtClean="0">
                <a:latin typeface="Arial" charset="0"/>
                <a:ea typeface="ＭＳ Ｐゴシック" charset="0"/>
                <a:cs typeface="ＭＳ Ｐゴシック" charset="0"/>
              </a:rPr>
              <a:t>Arthropod genomics community: i5K Steering Committee</a:t>
            </a:r>
            <a:r>
              <a:rPr lang="en-US" sz="1600" dirty="0">
                <a:latin typeface="Arial" charset="0"/>
                <a:ea typeface="ＭＳ Ｐゴシック" charset="0"/>
                <a:cs typeface="ＭＳ Ｐゴシック" charset="0"/>
              </a:rPr>
              <a:t>, </a:t>
            </a:r>
            <a:r>
              <a:rPr lang="en-US" sz="1600" dirty="0" err="1">
                <a:latin typeface="Arial" charset="0"/>
                <a:ea typeface="ＭＳ Ｐゴシック" charset="0"/>
                <a:cs typeface="ＭＳ Ｐゴシック" charset="0"/>
              </a:rPr>
              <a:t>Alexie</a:t>
            </a:r>
            <a:r>
              <a:rPr lang="en-US" sz="1600" dirty="0">
                <a:latin typeface="Arial" charset="0"/>
                <a:ea typeface="ＭＳ Ｐゴシック" charset="0"/>
                <a:cs typeface="ＭＳ Ｐゴシック" charset="0"/>
              </a:rPr>
              <a:t> </a:t>
            </a:r>
            <a:r>
              <a:rPr lang="en-US" sz="1600" dirty="0" err="1">
                <a:latin typeface="Arial" charset="0"/>
                <a:ea typeface="ＭＳ Ｐゴシック" charset="0"/>
                <a:cs typeface="ＭＳ Ｐゴシック" charset="0"/>
              </a:rPr>
              <a:t>Papanicolaou</a:t>
            </a:r>
            <a:r>
              <a:rPr lang="en-US" sz="1600" dirty="0">
                <a:latin typeface="Arial" charset="0"/>
                <a:ea typeface="ＭＳ Ｐゴシック" charset="0"/>
                <a:cs typeface="ＭＳ Ｐゴシック" charset="0"/>
              </a:rPr>
              <a:t> at </a:t>
            </a:r>
            <a:r>
              <a:rPr lang="en-US" sz="1600" dirty="0" smtClean="0">
                <a:latin typeface="Arial" charset="0"/>
                <a:ea typeface="ＭＳ Ｐゴシック" charset="0"/>
                <a:cs typeface="ＭＳ Ｐゴシック" charset="0"/>
              </a:rPr>
              <a:t>CSIRO, Monica </a:t>
            </a:r>
            <a:r>
              <a:rPr lang="en-US" sz="1600" dirty="0" err="1" smtClean="0">
                <a:latin typeface="Arial" charset="0"/>
                <a:ea typeface="ＭＳ Ｐゴシック" charset="0"/>
                <a:cs typeface="ＭＳ Ｐゴシック" charset="0"/>
              </a:rPr>
              <a:t>Poelchau</a:t>
            </a:r>
            <a:r>
              <a:rPr lang="en-US" sz="1600" dirty="0" smtClean="0">
                <a:latin typeface="Arial" charset="0"/>
                <a:ea typeface="ＭＳ Ｐゴシック" charset="0"/>
                <a:cs typeface="ＭＳ Ｐゴシック" charset="0"/>
              </a:rPr>
              <a:t> at USDA/NAL, fringy Richards at HGSC-BCM, BGI, Oliver </a:t>
            </a:r>
            <a:r>
              <a:rPr lang="en-US" sz="1600" dirty="0" err="1" smtClean="0">
                <a:latin typeface="Arial" charset="0"/>
                <a:ea typeface="ＭＳ Ｐゴシック" charset="0"/>
                <a:cs typeface="ＭＳ Ｐゴシック" charset="0"/>
              </a:rPr>
              <a:t>Niehuis</a:t>
            </a:r>
            <a:r>
              <a:rPr lang="en-US" sz="1600" dirty="0" smtClean="0">
                <a:latin typeface="Arial" charset="0"/>
                <a:ea typeface="ＭＳ Ｐゴシック" charset="0"/>
                <a:cs typeface="ＭＳ Ｐゴシック" charset="0"/>
              </a:rPr>
              <a:t> at 1KITE </a:t>
            </a:r>
            <a:r>
              <a:rPr lang="en-US" sz="1600" dirty="0" smtClean="0">
                <a:latin typeface="Arial" charset="0"/>
                <a:ea typeface="ＭＳ Ｐゴシック" charset="0"/>
                <a:cs typeface="ＭＳ Ｐゴシック" charset="0"/>
                <a:hlinkClick r:id="rId3"/>
              </a:rPr>
              <a:t>http://www.1kite.org/</a:t>
            </a:r>
            <a:r>
              <a:rPr lang="en-US" sz="1600" dirty="0" smtClean="0">
                <a:latin typeface="Arial" charset="0"/>
                <a:ea typeface="ＭＳ Ｐゴシック" charset="0"/>
                <a:cs typeface="ＭＳ Ｐゴシック" charset="0"/>
              </a:rPr>
              <a:t>, and the Honey Bee Genome Sequencing Consortium.</a:t>
            </a:r>
          </a:p>
          <a:p>
            <a:pPr>
              <a:buFontTx/>
              <a:buChar char="•"/>
            </a:pPr>
            <a:r>
              <a:rPr lang="en-US" sz="1600" dirty="0" smtClean="0">
                <a:latin typeface="Arial" charset="0"/>
                <a:ea typeface="ＭＳ Ｐゴシック" charset="0"/>
                <a:cs typeface="ＭＳ Ｐゴシック" charset="0"/>
              </a:rPr>
              <a:t>Web Apollo is supported </a:t>
            </a:r>
            <a:r>
              <a:rPr lang="en-US" sz="1600" dirty="0">
                <a:latin typeface="Arial" charset="0"/>
                <a:ea typeface="ＭＳ Ｐゴシック" charset="0"/>
                <a:cs typeface="ＭＳ Ｐゴシック" charset="0"/>
              </a:rPr>
              <a:t>by NIH grants 5R01GM080203 from NIGMS, and 5R01HG004483 from NHGRI, and by the Director, Office of Science, Office of Basic Energy Sciences, of the U.S. Department of Energy under Contract No. DE-AC02-05CH11231</a:t>
            </a:r>
            <a:r>
              <a:rPr lang="en-US" sz="1600" dirty="0" smtClean="0">
                <a:latin typeface="Arial" charset="0"/>
                <a:ea typeface="ＭＳ Ｐゴシック" charset="0"/>
                <a:cs typeface="ＭＳ Ｐゴシック" charset="0"/>
              </a:rPr>
              <a:t>.</a:t>
            </a:r>
          </a:p>
          <a:p>
            <a:pPr>
              <a:buFontTx/>
              <a:buChar char="•"/>
            </a:pPr>
            <a:r>
              <a:rPr lang="en-US" sz="1600" dirty="0" smtClean="0">
                <a:latin typeface="Arial" charset="0"/>
                <a:ea typeface="ＭＳ Ｐゴシック" charset="0"/>
                <a:cs typeface="ＭＳ Ｐゴシック" charset="0"/>
              </a:rPr>
              <a:t>Insect images </a:t>
            </a:r>
            <a:r>
              <a:rPr lang="en-US" sz="1600" dirty="0">
                <a:latin typeface="Arial" charset="0"/>
                <a:ea typeface="ＭＳ Ｐゴシック" charset="0"/>
                <a:cs typeface="ＭＳ Ｐゴシック" charset="0"/>
              </a:rPr>
              <a:t>used with permission: </a:t>
            </a:r>
            <a:r>
              <a:rPr lang="en-US" sz="1600" dirty="0" smtClean="0">
                <a:latin typeface="Arial" charset="0"/>
                <a:ea typeface="ＭＳ Ｐゴシック" charset="0"/>
                <a:cs typeface="ＭＳ Ｐゴシック" charset="0"/>
                <a:hlinkClick r:id="rId4"/>
              </a:rPr>
              <a:t>http://AlexanderWild.com</a:t>
            </a:r>
            <a:r>
              <a:rPr lang="en-US" sz="1600" dirty="0" smtClean="0">
                <a:latin typeface="Arial" charset="0"/>
                <a:ea typeface="ＭＳ Ｐゴシック" charset="0"/>
                <a:cs typeface="ＭＳ Ｐゴシック" charset="0"/>
              </a:rPr>
              <a:t> and O. </a:t>
            </a:r>
            <a:r>
              <a:rPr lang="en-US" sz="1600" dirty="0" err="1" smtClean="0">
                <a:latin typeface="Arial" charset="0"/>
                <a:ea typeface="ＭＳ Ｐゴシック" charset="0"/>
                <a:cs typeface="ＭＳ Ｐゴシック" charset="0"/>
              </a:rPr>
              <a:t>Niehuis</a:t>
            </a:r>
            <a:r>
              <a:rPr lang="en-US" sz="1600" dirty="0" smtClean="0">
                <a:latin typeface="Arial" charset="0"/>
                <a:ea typeface="ＭＳ Ｐゴシック" charset="0"/>
                <a:cs typeface="ＭＳ Ｐゴシック" charset="0"/>
              </a:rPr>
              <a:t>.</a:t>
            </a:r>
          </a:p>
          <a:p>
            <a:pPr>
              <a:buFontTx/>
              <a:buChar char="•"/>
            </a:pPr>
            <a:r>
              <a:rPr lang="en-US" sz="2400" b="1" dirty="0">
                <a:latin typeface="Arial" charset="0"/>
                <a:ea typeface="ＭＳ Ｐゴシック" charset="0"/>
                <a:cs typeface="ＭＳ Ｐゴシック" charset="0"/>
              </a:rPr>
              <a:t>For your attention, thank </a:t>
            </a:r>
            <a:r>
              <a:rPr lang="en-US" sz="2400" b="1" dirty="0" smtClean="0">
                <a:latin typeface="Arial" charset="0"/>
                <a:ea typeface="ＭＳ Ｐゴシック" charset="0"/>
                <a:cs typeface="ＭＳ Ｐゴシック" charset="0"/>
              </a:rPr>
              <a:t>you!</a:t>
            </a:r>
            <a:endParaRPr lang="en-US" sz="2400" b="1" dirty="0">
              <a:latin typeface="Arial" charset="0"/>
              <a:ea typeface="ＭＳ Ｐゴシック" charset="0"/>
              <a:cs typeface="ＭＳ Ｐゴシック" charset="0"/>
            </a:endParaRPr>
          </a:p>
          <a:p>
            <a:pPr>
              <a:buFontTx/>
              <a:buChar char="•"/>
            </a:pPr>
            <a:endParaRPr lang="en-US" sz="1600" dirty="0">
              <a:latin typeface="Arial" charset="0"/>
              <a:ea typeface="ＭＳ Ｐゴシック" charset="0"/>
              <a:cs typeface="ＭＳ Ｐゴシック" charset="0"/>
            </a:endParaRPr>
          </a:p>
        </p:txBody>
      </p:sp>
      <p:sp>
        <p:nvSpPr>
          <p:cNvPr id="48132"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Thank you.</a:t>
            </a:r>
            <a:endParaRPr lang="en-US" sz="600" dirty="0">
              <a:solidFill>
                <a:srgbClr val="898989"/>
              </a:solidFill>
            </a:endParaRPr>
          </a:p>
        </p:txBody>
      </p:sp>
      <p:sp>
        <p:nvSpPr>
          <p:cNvPr id="4813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F306534-C328-BC43-8DD8-6AA46662D172}" type="slidenum">
              <a:rPr lang="en-US" sz="600">
                <a:solidFill>
                  <a:srgbClr val="898989"/>
                </a:solidFill>
              </a:rPr>
              <a:pPr/>
              <a:t>62</a:t>
            </a:fld>
            <a:endParaRPr lang="en-US" sz="600" dirty="0">
              <a:solidFill>
                <a:srgbClr val="898989"/>
              </a:solidFill>
            </a:endParaRPr>
          </a:p>
        </p:txBody>
      </p:sp>
      <p:sp>
        <p:nvSpPr>
          <p:cNvPr id="2" name="Text Placeholder 1"/>
          <p:cNvSpPr>
            <a:spLocks noGrp="1"/>
          </p:cNvSpPr>
          <p:nvPr>
            <p:ph type="body" sz="half" idx="2"/>
          </p:nvPr>
        </p:nvSpPr>
        <p:spPr>
          <a:xfrm>
            <a:off x="390353" y="2037122"/>
            <a:ext cx="1837853" cy="2678441"/>
          </a:xfrm>
        </p:spPr>
        <p:txBody>
          <a:bodyPr/>
          <a:lstStyle/>
          <a:p>
            <a:r>
              <a:rPr lang="en-US" b="1" dirty="0" smtClean="0"/>
              <a:t>Web Apollo</a:t>
            </a:r>
          </a:p>
          <a:p>
            <a:r>
              <a:rPr lang="en-US" dirty="0"/>
              <a:t>Gregg </a:t>
            </a:r>
            <a:r>
              <a:rPr lang="en-US" dirty="0" err="1"/>
              <a:t>Helt</a:t>
            </a:r>
            <a:r>
              <a:rPr lang="en-US" dirty="0"/>
              <a:t> </a:t>
            </a:r>
          </a:p>
          <a:p>
            <a:r>
              <a:rPr lang="en-US" dirty="0" smtClean="0"/>
              <a:t>Ed Lee</a:t>
            </a:r>
          </a:p>
          <a:p>
            <a:r>
              <a:rPr lang="en-US" dirty="0" smtClean="0"/>
              <a:t>Colin </a:t>
            </a:r>
            <a:r>
              <a:rPr lang="en-US" dirty="0" err="1" smtClean="0"/>
              <a:t>Diesh</a:t>
            </a:r>
            <a:r>
              <a:rPr lang="en-US" dirty="0" smtClean="0"/>
              <a:t> §</a:t>
            </a:r>
          </a:p>
          <a:p>
            <a:r>
              <a:rPr lang="en-US" dirty="0"/>
              <a:t>Deepak </a:t>
            </a:r>
            <a:r>
              <a:rPr lang="en-US" dirty="0" err="1" smtClean="0"/>
              <a:t>Unni</a:t>
            </a:r>
            <a:r>
              <a:rPr lang="en-US" dirty="0" smtClean="0"/>
              <a:t> §</a:t>
            </a:r>
          </a:p>
          <a:p>
            <a:r>
              <a:rPr lang="en-US" dirty="0" smtClean="0"/>
              <a:t>Rob Buels * </a:t>
            </a:r>
            <a:endParaRPr lang="en-US" dirty="0"/>
          </a:p>
          <a:p>
            <a:endParaRPr lang="en-US" dirty="0" smtClean="0"/>
          </a:p>
        </p:txBody>
      </p:sp>
      <p:sp>
        <p:nvSpPr>
          <p:cNvPr id="7" name="Text Placeholder 1"/>
          <p:cNvSpPr txBox="1">
            <a:spLocks/>
          </p:cNvSpPr>
          <p:nvPr/>
        </p:nvSpPr>
        <p:spPr>
          <a:xfrm>
            <a:off x="2113790" y="2037122"/>
            <a:ext cx="1515303" cy="2691016"/>
          </a:xfrm>
          <a:prstGeom prst="rect">
            <a:avLst/>
          </a:prstGeom>
        </p:spPr>
        <p:txBody>
          <a:bodyPr/>
          <a:lstStyle>
            <a:lvl1pPr marL="0" indent="0" algn="l" rtl="0" eaLnBrk="1" fontAlgn="base" hangingPunct="1">
              <a:spcBef>
                <a:spcPts val="900"/>
              </a:spcBef>
              <a:spcAft>
                <a:spcPct val="0"/>
              </a:spcAft>
              <a:buNone/>
              <a:defRPr sz="1400">
                <a:solidFill>
                  <a:srgbClr val="003366"/>
                </a:solidFill>
                <a:latin typeface="+mn-lt"/>
                <a:ea typeface="+mn-ea"/>
                <a:cs typeface="+mn-cs"/>
              </a:defRPr>
            </a:lvl1pPr>
            <a:lvl2pPr marL="457200" indent="0" algn="l" rtl="0" eaLnBrk="1" fontAlgn="base" hangingPunct="1">
              <a:spcBef>
                <a:spcPts val="500"/>
              </a:spcBef>
              <a:spcAft>
                <a:spcPct val="0"/>
              </a:spcAft>
              <a:buSzPct val="85000"/>
              <a:buNone/>
              <a:defRPr sz="1200">
                <a:solidFill>
                  <a:srgbClr val="003366"/>
                </a:solidFill>
                <a:latin typeface="+mn-lt"/>
                <a:ea typeface="+mn-ea"/>
              </a:defRPr>
            </a:lvl2pPr>
            <a:lvl3pPr marL="914400" indent="0" algn="l" rtl="0" eaLnBrk="1" fontAlgn="base" hangingPunct="1">
              <a:spcBef>
                <a:spcPts val="400"/>
              </a:spcBef>
              <a:spcAft>
                <a:spcPct val="0"/>
              </a:spcAft>
              <a:buSzPct val="75000"/>
              <a:buFont typeface="Lucida Grande" charset="0"/>
              <a:buNone/>
              <a:defRPr sz="1000">
                <a:solidFill>
                  <a:srgbClr val="003366"/>
                </a:solidFill>
                <a:latin typeface="+mn-lt"/>
                <a:ea typeface="+mn-ea"/>
              </a:defRPr>
            </a:lvl3pPr>
            <a:lvl4pPr marL="1371600" indent="0" algn="l" rtl="0" eaLnBrk="1" fontAlgn="base" hangingPunct="1">
              <a:spcBef>
                <a:spcPct val="20000"/>
              </a:spcBef>
              <a:spcAft>
                <a:spcPct val="0"/>
              </a:spcAft>
              <a:buSzPct val="75000"/>
              <a:buFont typeface="Lucida Grande" charset="0"/>
              <a:buNone/>
              <a:defRPr sz="900">
                <a:solidFill>
                  <a:srgbClr val="003366"/>
                </a:solidFill>
                <a:latin typeface="+mn-lt"/>
                <a:ea typeface="+mn-ea"/>
              </a:defRPr>
            </a:lvl4pPr>
            <a:lvl5pPr marL="1828800" indent="0" algn="l" rtl="0" eaLnBrk="1" fontAlgn="base" hangingPunct="1">
              <a:spcBef>
                <a:spcPct val="20000"/>
              </a:spcBef>
              <a:spcAft>
                <a:spcPct val="0"/>
              </a:spcAft>
              <a:buNone/>
              <a:defRPr sz="900">
                <a:solidFill>
                  <a:srgbClr val="003366"/>
                </a:solidFill>
                <a:latin typeface="+mn-lt"/>
                <a:ea typeface="+mn-ea"/>
              </a:defRPr>
            </a:lvl5pPr>
            <a:lvl6pPr marL="2286000" indent="0" algn="l" rtl="0" eaLnBrk="1" fontAlgn="base" hangingPunct="1">
              <a:spcBef>
                <a:spcPct val="20000"/>
              </a:spcBef>
              <a:spcAft>
                <a:spcPct val="0"/>
              </a:spcAft>
              <a:buNone/>
              <a:defRPr sz="900">
                <a:solidFill>
                  <a:srgbClr val="2C5993"/>
                </a:solidFill>
                <a:latin typeface="+mn-lt"/>
                <a:ea typeface="+mn-ea"/>
              </a:defRPr>
            </a:lvl6pPr>
            <a:lvl7pPr marL="2743200" indent="0" algn="l" rtl="0" eaLnBrk="1" fontAlgn="base" hangingPunct="1">
              <a:spcBef>
                <a:spcPct val="20000"/>
              </a:spcBef>
              <a:spcAft>
                <a:spcPct val="0"/>
              </a:spcAft>
              <a:buNone/>
              <a:defRPr sz="900">
                <a:solidFill>
                  <a:srgbClr val="2C5993"/>
                </a:solidFill>
                <a:latin typeface="+mn-lt"/>
                <a:ea typeface="+mn-ea"/>
              </a:defRPr>
            </a:lvl7pPr>
            <a:lvl8pPr marL="3200400" indent="0" algn="l" rtl="0" eaLnBrk="1" fontAlgn="base" hangingPunct="1">
              <a:spcBef>
                <a:spcPct val="20000"/>
              </a:spcBef>
              <a:spcAft>
                <a:spcPct val="0"/>
              </a:spcAft>
              <a:buNone/>
              <a:defRPr sz="900">
                <a:solidFill>
                  <a:srgbClr val="2C5993"/>
                </a:solidFill>
                <a:latin typeface="+mn-lt"/>
                <a:ea typeface="+mn-ea"/>
              </a:defRPr>
            </a:lvl8pPr>
            <a:lvl9pPr marL="3657600" indent="0" algn="l" rtl="0" eaLnBrk="1" fontAlgn="base" hangingPunct="1">
              <a:spcBef>
                <a:spcPct val="20000"/>
              </a:spcBef>
              <a:spcAft>
                <a:spcPct val="0"/>
              </a:spcAft>
              <a:buNone/>
              <a:defRPr sz="900">
                <a:solidFill>
                  <a:srgbClr val="2C5993"/>
                </a:solidFill>
                <a:latin typeface="+mn-lt"/>
                <a:ea typeface="+mn-ea"/>
              </a:defRPr>
            </a:lvl9pPr>
          </a:lstStyle>
          <a:p>
            <a:pPr defTabSz="914400"/>
            <a:r>
              <a:rPr lang="en-US" b="1" dirty="0" smtClean="0">
                <a:latin typeface="Arial"/>
                <a:ea typeface="ＭＳ Ｐゴシック"/>
                <a:cs typeface="ＭＳ Ｐゴシック"/>
              </a:rPr>
              <a:t>Gene Ontology</a:t>
            </a:r>
          </a:p>
          <a:p>
            <a:pPr defTabSz="914400"/>
            <a:r>
              <a:rPr lang="en-US" dirty="0" smtClean="0">
                <a:latin typeface="Arial"/>
                <a:ea typeface="ＭＳ Ｐゴシック"/>
                <a:cs typeface="ＭＳ Ｐゴシック"/>
              </a:rPr>
              <a:t>Chris Mungall</a:t>
            </a:r>
          </a:p>
          <a:p>
            <a:pPr defTabSz="914400"/>
            <a:r>
              <a:rPr lang="en-US" dirty="0" smtClean="0">
                <a:latin typeface="Arial"/>
                <a:ea typeface="ＭＳ Ｐゴシック"/>
                <a:cs typeface="ＭＳ Ｐゴシック"/>
              </a:rPr>
              <a:t>Seth Carbon</a:t>
            </a:r>
          </a:p>
          <a:p>
            <a:pPr defTabSz="914400"/>
            <a:r>
              <a:rPr lang="en-US" dirty="0" smtClean="0">
                <a:latin typeface="Arial"/>
                <a:ea typeface="ＭＳ Ｐゴシック"/>
                <a:cs typeface="ＭＳ Ｐゴシック"/>
              </a:rPr>
              <a:t>Heiko Dietze</a:t>
            </a:r>
          </a:p>
          <a:p>
            <a:pPr defTabSz="914400"/>
            <a:endParaRPr lang="en-US" b="1" dirty="0">
              <a:latin typeface="Arial"/>
              <a:ea typeface="ＭＳ Ｐゴシック"/>
              <a:cs typeface="ＭＳ Ｐゴシック"/>
            </a:endParaRPr>
          </a:p>
        </p:txBody>
      </p:sp>
      <p:sp>
        <p:nvSpPr>
          <p:cNvPr id="3" name="TextBox 2"/>
          <p:cNvSpPr txBox="1"/>
          <p:nvPr/>
        </p:nvSpPr>
        <p:spPr>
          <a:xfrm>
            <a:off x="465216" y="1634727"/>
            <a:ext cx="3017614" cy="338554"/>
          </a:xfrm>
          <a:prstGeom prst="rect">
            <a:avLst/>
          </a:prstGeom>
          <a:noFill/>
        </p:spPr>
        <p:txBody>
          <a:bodyPr wrap="square" rtlCol="0">
            <a:spAutoFit/>
          </a:bodyPr>
          <a:lstStyle/>
          <a:p>
            <a:pPr algn="ctr" defTabSz="914400" fontAlgn="base">
              <a:spcBef>
                <a:spcPct val="0"/>
              </a:spcBef>
              <a:spcAft>
                <a:spcPct val="0"/>
              </a:spcAft>
            </a:pPr>
            <a:r>
              <a:rPr lang="en-US" sz="1600" b="1" dirty="0" smtClean="0">
                <a:solidFill>
                  <a:srgbClr val="003366"/>
                </a:solidFill>
                <a:latin typeface="Arial" charset="0"/>
                <a:ea typeface="ＭＳ Ｐゴシック" charset="0"/>
                <a:cs typeface="ＭＳ Ｐゴシック" charset="0"/>
              </a:rPr>
              <a:t>BBOP</a:t>
            </a:r>
            <a:endParaRPr lang="en-US" sz="1600" dirty="0">
              <a:solidFill>
                <a:srgbClr val="003366"/>
              </a:solidFill>
              <a:latin typeface="Arial" charset="0"/>
              <a:ea typeface="ＭＳ Ｐゴシック" charset="0"/>
              <a:cs typeface="ＭＳ Ｐゴシック" charset="0"/>
            </a:endParaRPr>
          </a:p>
        </p:txBody>
      </p:sp>
      <p:sp>
        <p:nvSpPr>
          <p:cNvPr id="9" name="Text Placeholder 1"/>
          <p:cNvSpPr txBox="1">
            <a:spLocks/>
          </p:cNvSpPr>
          <p:nvPr/>
        </p:nvSpPr>
        <p:spPr>
          <a:xfrm>
            <a:off x="290715" y="4759199"/>
            <a:ext cx="3547001" cy="1558443"/>
          </a:xfrm>
          <a:prstGeom prst="rect">
            <a:avLst/>
          </a:prstGeom>
        </p:spPr>
        <p:txBody>
          <a:bodyPr/>
          <a:lstStyle>
            <a:lvl1pPr marL="0" indent="0" algn="l" rtl="0" eaLnBrk="1" fontAlgn="base" hangingPunct="1">
              <a:spcBef>
                <a:spcPts val="900"/>
              </a:spcBef>
              <a:spcAft>
                <a:spcPct val="0"/>
              </a:spcAft>
              <a:buNone/>
              <a:defRPr sz="1400">
                <a:solidFill>
                  <a:srgbClr val="003366"/>
                </a:solidFill>
                <a:latin typeface="+mn-lt"/>
                <a:ea typeface="+mn-ea"/>
                <a:cs typeface="+mn-cs"/>
              </a:defRPr>
            </a:lvl1pPr>
            <a:lvl2pPr marL="457200" indent="0" algn="l" rtl="0" eaLnBrk="1" fontAlgn="base" hangingPunct="1">
              <a:spcBef>
                <a:spcPts val="500"/>
              </a:spcBef>
              <a:spcAft>
                <a:spcPct val="0"/>
              </a:spcAft>
              <a:buSzPct val="85000"/>
              <a:buNone/>
              <a:defRPr sz="1200">
                <a:solidFill>
                  <a:srgbClr val="003366"/>
                </a:solidFill>
                <a:latin typeface="+mn-lt"/>
                <a:ea typeface="+mn-ea"/>
              </a:defRPr>
            </a:lvl2pPr>
            <a:lvl3pPr marL="914400" indent="0" algn="l" rtl="0" eaLnBrk="1" fontAlgn="base" hangingPunct="1">
              <a:spcBef>
                <a:spcPts val="400"/>
              </a:spcBef>
              <a:spcAft>
                <a:spcPct val="0"/>
              </a:spcAft>
              <a:buSzPct val="75000"/>
              <a:buFont typeface="Lucida Grande" charset="0"/>
              <a:buNone/>
              <a:defRPr sz="1000">
                <a:solidFill>
                  <a:srgbClr val="003366"/>
                </a:solidFill>
                <a:latin typeface="+mn-lt"/>
                <a:ea typeface="+mn-ea"/>
              </a:defRPr>
            </a:lvl3pPr>
            <a:lvl4pPr marL="1371600" indent="0" algn="l" rtl="0" eaLnBrk="1" fontAlgn="base" hangingPunct="1">
              <a:spcBef>
                <a:spcPct val="20000"/>
              </a:spcBef>
              <a:spcAft>
                <a:spcPct val="0"/>
              </a:spcAft>
              <a:buSzPct val="75000"/>
              <a:buFont typeface="Lucida Grande" charset="0"/>
              <a:buNone/>
              <a:defRPr sz="900">
                <a:solidFill>
                  <a:srgbClr val="003366"/>
                </a:solidFill>
                <a:latin typeface="+mn-lt"/>
                <a:ea typeface="+mn-ea"/>
              </a:defRPr>
            </a:lvl4pPr>
            <a:lvl5pPr marL="1828800" indent="0" algn="l" rtl="0" eaLnBrk="1" fontAlgn="base" hangingPunct="1">
              <a:spcBef>
                <a:spcPct val="20000"/>
              </a:spcBef>
              <a:spcAft>
                <a:spcPct val="0"/>
              </a:spcAft>
              <a:buNone/>
              <a:defRPr sz="900">
                <a:solidFill>
                  <a:srgbClr val="003366"/>
                </a:solidFill>
                <a:latin typeface="+mn-lt"/>
                <a:ea typeface="+mn-ea"/>
              </a:defRPr>
            </a:lvl5pPr>
            <a:lvl6pPr marL="2286000" indent="0" algn="l" rtl="0" eaLnBrk="1" fontAlgn="base" hangingPunct="1">
              <a:spcBef>
                <a:spcPct val="20000"/>
              </a:spcBef>
              <a:spcAft>
                <a:spcPct val="0"/>
              </a:spcAft>
              <a:buNone/>
              <a:defRPr sz="900">
                <a:solidFill>
                  <a:srgbClr val="2C5993"/>
                </a:solidFill>
                <a:latin typeface="+mn-lt"/>
                <a:ea typeface="+mn-ea"/>
              </a:defRPr>
            </a:lvl6pPr>
            <a:lvl7pPr marL="2743200" indent="0" algn="l" rtl="0" eaLnBrk="1" fontAlgn="base" hangingPunct="1">
              <a:spcBef>
                <a:spcPct val="20000"/>
              </a:spcBef>
              <a:spcAft>
                <a:spcPct val="0"/>
              </a:spcAft>
              <a:buNone/>
              <a:defRPr sz="900">
                <a:solidFill>
                  <a:srgbClr val="2C5993"/>
                </a:solidFill>
                <a:latin typeface="+mn-lt"/>
                <a:ea typeface="+mn-ea"/>
              </a:defRPr>
            </a:lvl7pPr>
            <a:lvl8pPr marL="3200400" indent="0" algn="l" rtl="0" eaLnBrk="1" fontAlgn="base" hangingPunct="1">
              <a:spcBef>
                <a:spcPct val="20000"/>
              </a:spcBef>
              <a:spcAft>
                <a:spcPct val="0"/>
              </a:spcAft>
              <a:buNone/>
              <a:defRPr sz="900">
                <a:solidFill>
                  <a:srgbClr val="2C5993"/>
                </a:solidFill>
                <a:latin typeface="+mn-lt"/>
                <a:ea typeface="+mn-ea"/>
              </a:defRPr>
            </a:lvl8pPr>
            <a:lvl9pPr marL="3657600" indent="0" algn="l" rtl="0" eaLnBrk="1" fontAlgn="base" hangingPunct="1">
              <a:spcBef>
                <a:spcPct val="20000"/>
              </a:spcBef>
              <a:spcAft>
                <a:spcPct val="0"/>
              </a:spcAft>
              <a:buNone/>
              <a:defRPr sz="900">
                <a:solidFill>
                  <a:srgbClr val="2C5993"/>
                </a:solidFill>
                <a:latin typeface="+mn-lt"/>
                <a:ea typeface="+mn-ea"/>
              </a:defRPr>
            </a:lvl9pPr>
          </a:lstStyle>
          <a:p>
            <a:pPr defTabSz="914400"/>
            <a:r>
              <a:rPr lang="en-US" dirty="0" smtClean="0">
                <a:latin typeface="Arial"/>
                <a:ea typeface="ＭＳ Ｐゴシック"/>
                <a:cs typeface="ＭＳ Ｐゴシック"/>
              </a:rPr>
              <a:t>Web Apollo: </a:t>
            </a:r>
            <a:r>
              <a:rPr lang="en-US" dirty="0" smtClean="0">
                <a:latin typeface="Arial"/>
                <a:ea typeface="ＭＳ Ｐゴシック"/>
                <a:cs typeface="ＭＳ Ｐゴシック"/>
                <a:hlinkClick r:id="rId5"/>
              </a:rPr>
              <a:t>http://GenomeArchitect.org</a:t>
            </a:r>
            <a:endParaRPr lang="en-US" dirty="0" smtClean="0">
              <a:latin typeface="Arial"/>
              <a:ea typeface="ＭＳ Ｐゴシック"/>
              <a:cs typeface="ＭＳ Ｐゴシック"/>
            </a:endParaRPr>
          </a:p>
          <a:p>
            <a:pPr defTabSz="914400"/>
            <a:r>
              <a:rPr lang="en-US" dirty="0" smtClean="0">
                <a:latin typeface="Arial"/>
                <a:ea typeface="ＭＳ Ｐゴシック"/>
                <a:cs typeface="ＭＳ Ｐゴシック"/>
              </a:rPr>
              <a:t>GO: </a:t>
            </a:r>
            <a:r>
              <a:rPr lang="en-US" dirty="0" smtClean="0">
                <a:latin typeface="Arial"/>
                <a:ea typeface="ＭＳ Ｐゴシック"/>
                <a:cs typeface="ＭＳ Ｐゴシック"/>
                <a:hlinkClick r:id="rId6"/>
              </a:rPr>
              <a:t>http://GeneOntology.org</a:t>
            </a:r>
            <a:endParaRPr lang="en-US" dirty="0" smtClean="0">
              <a:latin typeface="Arial"/>
              <a:ea typeface="ＭＳ Ｐゴシック"/>
              <a:cs typeface="ＭＳ Ｐゴシック"/>
            </a:endParaRPr>
          </a:p>
          <a:p>
            <a:pPr defTabSz="914400"/>
            <a:r>
              <a:rPr lang="en-US" dirty="0">
                <a:latin typeface="Arial"/>
                <a:ea typeface="ＭＳ Ｐゴシック"/>
                <a:cs typeface="ＭＳ Ｐゴシック"/>
              </a:rPr>
              <a:t>i5K: </a:t>
            </a:r>
            <a:r>
              <a:rPr lang="en-US" dirty="0" smtClean="0">
                <a:latin typeface="Arial"/>
                <a:ea typeface="ＭＳ Ｐゴシック"/>
                <a:cs typeface="ＭＳ Ｐゴシック"/>
                <a:hlinkClick r:id="rId7"/>
              </a:rPr>
              <a:t>http://arthropodgenomes.org</a:t>
            </a:r>
            <a:r>
              <a:rPr lang="en-US" dirty="0">
                <a:latin typeface="Arial"/>
                <a:ea typeface="ＭＳ Ｐゴシック"/>
                <a:cs typeface="ＭＳ Ｐゴシック"/>
                <a:hlinkClick r:id="rId7"/>
              </a:rPr>
              <a:t>/wiki/</a:t>
            </a:r>
            <a:r>
              <a:rPr lang="en-US" dirty="0" smtClean="0">
                <a:latin typeface="Arial"/>
                <a:ea typeface="ＭＳ Ｐゴシック"/>
                <a:cs typeface="ＭＳ Ｐゴシック"/>
                <a:hlinkClick r:id="rId7"/>
              </a:rPr>
              <a:t>i5K</a:t>
            </a:r>
            <a:endParaRPr lang="en-US" dirty="0">
              <a:latin typeface="Arial"/>
              <a:ea typeface="ＭＳ Ｐゴシック"/>
              <a:cs typeface="ＭＳ Ｐゴシック"/>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During this lecture I kindly ask that you refrain from:</a:t>
            </a:r>
            <a:endParaRPr lang="en-US" dirty="0"/>
          </a:p>
        </p:txBody>
      </p:sp>
      <p:sp>
        <p:nvSpPr>
          <p:cNvPr id="3" name="Content Placeholder 2"/>
          <p:cNvSpPr>
            <a:spLocks noGrp="1"/>
          </p:cNvSpPr>
          <p:nvPr>
            <p:ph idx="1"/>
          </p:nvPr>
        </p:nvSpPr>
        <p:spPr/>
        <p:txBody>
          <a:bodyPr/>
          <a:lstStyle/>
          <a:p>
            <a:r>
              <a:rPr lang="en-US" dirty="0" smtClean="0"/>
              <a:t>Reading </a:t>
            </a:r>
            <a:r>
              <a:rPr lang="en-US" i="1" dirty="0" smtClean="0"/>
              <a:t>all that text I wrote</a:t>
            </a:r>
            <a:r>
              <a:rPr lang="en-US" dirty="0" smtClean="0"/>
              <a:t>! </a:t>
            </a:r>
            <a:br>
              <a:rPr lang="en-US" dirty="0" smtClean="0"/>
            </a:br>
            <a:r>
              <a:rPr lang="en-US" dirty="0" smtClean="0"/>
              <a:t>– Think of the text on these slides as your “class notes”. You will use them during exercises.</a:t>
            </a:r>
            <a:endParaRPr lang="en-US" dirty="0"/>
          </a:p>
          <a:p>
            <a:r>
              <a:rPr lang="en-US" dirty="0" smtClean="0"/>
              <a:t>Checking email</a:t>
            </a:r>
            <a:br>
              <a:rPr lang="en-US" dirty="0" smtClean="0"/>
            </a:br>
            <a:r>
              <a:rPr lang="en-US" dirty="0" smtClean="0"/>
              <a:t>– I’d like to kindly ask for your undivided attention.</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smtClean="0"/>
              <a:t>Footer</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7</a:t>
            </a:fld>
            <a:endParaRPr lang="en-US" dirty="0"/>
          </a:p>
        </p:txBody>
      </p:sp>
    </p:spTree>
    <p:extLst>
      <p:ext uri="{BB962C8B-B14F-4D97-AF65-F5344CB8AC3E}">
        <p14:creationId xmlns:p14="http://schemas.microsoft.com/office/powerpoint/2010/main" val="4401469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1D4980"/>
        </a:solidFill>
        <a:effectLst/>
      </p:bgPr>
    </p:bg>
    <p:spTree>
      <p:nvGrpSpPr>
        <p:cNvPr id="1" name=""/>
        <p:cNvGrpSpPr/>
        <p:nvPr/>
      </p:nvGrpSpPr>
      <p:grpSpPr>
        <a:xfrm>
          <a:off x="0" y="0"/>
          <a:ext cx="0" cy="0"/>
          <a:chOff x="0" y="0"/>
          <a:chExt cx="0" cy="0"/>
        </a:xfrm>
      </p:grpSpPr>
      <p:sp>
        <p:nvSpPr>
          <p:cNvPr id="2" name="TextBox 1"/>
          <p:cNvSpPr txBox="1"/>
          <p:nvPr/>
        </p:nvSpPr>
        <p:spPr>
          <a:xfrm>
            <a:off x="744360" y="3075057"/>
            <a:ext cx="7655280" cy="707886"/>
          </a:xfrm>
          <a:prstGeom prst="rect">
            <a:avLst/>
          </a:prstGeom>
          <a:noFill/>
        </p:spPr>
        <p:txBody>
          <a:bodyPr wrap="square" rtlCol="0">
            <a:spAutoFit/>
          </a:bodyPr>
          <a:lstStyle/>
          <a:p>
            <a:pPr algn="ctr"/>
            <a:r>
              <a:rPr lang="en-US" sz="4000" dirty="0" smtClean="0">
                <a:solidFill>
                  <a:schemeClr val="bg1"/>
                </a:solidFill>
              </a:rPr>
              <a:t>Let Us Get Started</a:t>
            </a:r>
            <a:endParaRPr lang="en-US" sz="40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8"/>
          <p:cNvSpPr>
            <a:spLocks noGrp="1"/>
          </p:cNvSpPr>
          <p:nvPr>
            <p:ph type="title"/>
          </p:nvPr>
        </p:nvSpPr>
        <p:spPr/>
        <p:txBody>
          <a:bodyPr/>
          <a:lstStyle/>
          <a:p>
            <a:r>
              <a:rPr lang="en-US" dirty="0">
                <a:latin typeface="Arial" charset="0"/>
                <a:ea typeface="ＭＳ Ｐゴシック" charset="0"/>
                <a:cs typeface="ＭＳ Ｐゴシック" charset="0"/>
              </a:rPr>
              <a:t>What is Web Apollo?</a:t>
            </a:r>
          </a:p>
        </p:txBody>
      </p:sp>
      <p:sp>
        <p:nvSpPr>
          <p:cNvPr id="15363" name="Content Placeholder 9"/>
          <p:cNvSpPr>
            <a:spLocks noGrp="1"/>
          </p:cNvSpPr>
          <p:nvPr>
            <p:ph idx="1"/>
          </p:nvPr>
        </p:nvSpPr>
        <p:spPr bwMode="auto">
          <a:xfrm>
            <a:off x="570954" y="1260531"/>
            <a:ext cx="8051614" cy="2887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buFont typeface="Arial" charset="0"/>
              <a:buChar char="•"/>
            </a:pPr>
            <a:r>
              <a:rPr lang="en-US" dirty="0" smtClean="0">
                <a:latin typeface="Arial" charset="0"/>
                <a:ea typeface="ＭＳ Ｐゴシック" charset="0"/>
                <a:cs typeface="ＭＳ Ｐゴシック" charset="0"/>
              </a:rPr>
              <a:t>Web Apollo is a </a:t>
            </a:r>
            <a:r>
              <a:rPr lang="en-US" dirty="0">
                <a:latin typeface="Arial" charset="0"/>
                <a:ea typeface="ＭＳ Ｐゴシック" charset="0"/>
                <a:cs typeface="ＭＳ Ｐゴシック" charset="0"/>
              </a:rPr>
              <a:t>web-</a:t>
            </a:r>
            <a:r>
              <a:rPr lang="en-US" dirty="0" smtClean="0">
                <a:latin typeface="Arial" charset="0"/>
                <a:ea typeface="ＭＳ Ｐゴシック" charset="0"/>
                <a:cs typeface="ＭＳ Ｐゴシック" charset="0"/>
              </a:rPr>
              <a:t>based, </a:t>
            </a:r>
            <a:r>
              <a:rPr lang="en-US" b="1" dirty="0" smtClean="0">
                <a:latin typeface="Arial" charset="0"/>
                <a:ea typeface="ＭＳ Ｐゴシック" charset="0"/>
                <a:cs typeface="ＭＳ Ｐゴシック" charset="0"/>
              </a:rPr>
              <a:t>collaborative</a:t>
            </a:r>
            <a:r>
              <a:rPr lang="en-US" dirty="0" smtClean="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genomic annotation editing platform</a:t>
            </a:r>
            <a:r>
              <a:rPr lang="en-US" dirty="0">
                <a:latin typeface="Arial" charset="0"/>
                <a:ea typeface="ＭＳ Ｐゴシック" charset="0"/>
              </a:rPr>
              <a:t>.</a:t>
            </a:r>
          </a:p>
          <a:p>
            <a:pPr marL="231775" lvl="2" indent="0">
              <a:buFont typeface="Lucida Grande" charset="0"/>
              <a:buNone/>
            </a:pPr>
            <a:r>
              <a:rPr lang="en-US" i="1" dirty="0" smtClean="0">
                <a:latin typeface="Calibri" charset="0"/>
                <a:ea typeface="ＭＳ Ｐゴシック" charset="0"/>
                <a:cs typeface="Calibri" charset="0"/>
              </a:rPr>
              <a:t>We need annotation </a:t>
            </a:r>
            <a:r>
              <a:rPr lang="en-US" i="1" dirty="0">
                <a:latin typeface="Calibri" charset="0"/>
                <a:ea typeface="ＭＳ Ｐゴシック" charset="0"/>
                <a:cs typeface="Calibri" charset="0"/>
              </a:rPr>
              <a:t>editing tools </a:t>
            </a:r>
            <a:r>
              <a:rPr lang="en-US" i="1" dirty="0" smtClean="0">
                <a:latin typeface="Calibri" charset="0"/>
                <a:ea typeface="ＭＳ Ｐゴシック" charset="0"/>
                <a:cs typeface="Calibri" charset="0"/>
              </a:rPr>
              <a:t>to </a:t>
            </a:r>
            <a:r>
              <a:rPr lang="en-US" i="1" dirty="0">
                <a:latin typeface="Calibri" charset="0"/>
                <a:ea typeface="ＭＳ Ｐゴシック" charset="0"/>
                <a:cs typeface="Calibri" charset="0"/>
              </a:rPr>
              <a:t>modify </a:t>
            </a:r>
            <a:r>
              <a:rPr lang="en-US" i="1" dirty="0" smtClean="0">
                <a:latin typeface="Calibri" charset="0"/>
                <a:ea typeface="ＭＳ Ｐゴシック" charset="0"/>
                <a:cs typeface="Calibri" charset="0"/>
              </a:rPr>
              <a:t>and refine </a:t>
            </a:r>
            <a:r>
              <a:rPr lang="en-US" i="1" dirty="0">
                <a:latin typeface="Calibri" charset="0"/>
                <a:ea typeface="ＭＳ Ｐゴシック" charset="0"/>
                <a:cs typeface="Calibri" charset="0"/>
              </a:rPr>
              <a:t>the precise location and structure of the genome elements that predictive algorithms </a:t>
            </a:r>
            <a:r>
              <a:rPr lang="en-US" i="1" dirty="0" smtClean="0">
                <a:latin typeface="Calibri" charset="0"/>
                <a:ea typeface="ＭＳ Ｐゴシック" charset="0"/>
                <a:cs typeface="Calibri" charset="0"/>
              </a:rPr>
              <a:t>cannot </a:t>
            </a:r>
            <a:r>
              <a:rPr lang="en-US" i="1" dirty="0">
                <a:latin typeface="Calibri" charset="0"/>
                <a:ea typeface="ＭＳ Ｐゴシック" charset="0"/>
                <a:cs typeface="Calibri" charset="0"/>
              </a:rPr>
              <a:t>yet resolve automatically</a:t>
            </a:r>
            <a:r>
              <a:rPr lang="en-US" dirty="0">
                <a:latin typeface="Arial" charset="0"/>
                <a:ea typeface="ＭＳ Ｐゴシック" charset="0"/>
              </a:rPr>
              <a:t>.</a:t>
            </a:r>
          </a:p>
          <a:p>
            <a:pPr marL="231775" lvl="2" indent="0">
              <a:buFont typeface="Lucida Grande" charset="0"/>
              <a:buNone/>
            </a:pPr>
            <a:endParaRPr lang="en-US" sz="2200" dirty="0">
              <a:latin typeface="Arial" charset="0"/>
              <a:ea typeface="ＭＳ Ｐゴシック" charset="0"/>
            </a:endParaRPr>
          </a:p>
        </p:txBody>
      </p:sp>
      <p:sp>
        <p:nvSpPr>
          <p:cNvPr id="1536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4DB4452-2AC7-7E4A-8020-A5936F3D9514}" type="slidenum">
              <a:rPr lang="en-US" sz="600">
                <a:solidFill>
                  <a:srgbClr val="898989"/>
                </a:solidFill>
              </a:rPr>
              <a:pPr/>
              <a:t>9</a:t>
            </a:fld>
            <a:endParaRPr lang="en-US" sz="600" dirty="0">
              <a:solidFill>
                <a:srgbClr val="898989"/>
              </a:solidFill>
            </a:endParaRPr>
          </a:p>
        </p:txBody>
      </p:sp>
      <p:sp>
        <p:nvSpPr>
          <p:cNvPr id="15365"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smtClean="0">
                <a:solidFill>
                  <a:srgbClr val="898989"/>
                </a:solidFill>
              </a:rPr>
              <a:t>1. What is Web Apollo?</a:t>
            </a:r>
            <a:endParaRPr lang="en-US" sz="600" dirty="0">
              <a:solidFill>
                <a:srgbClr val="898989"/>
              </a:solidFill>
            </a:endParaRPr>
          </a:p>
        </p:txBody>
      </p:sp>
      <p:pic>
        <p:nvPicPr>
          <p:cNvPr id="15367" name="Picture 1" descr="ApolloLogo-letter.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53132" y="3520436"/>
            <a:ext cx="108585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Screen shot 2013-03-17 at 12.17.19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875" y="3439976"/>
            <a:ext cx="3860252" cy="2487377"/>
          </a:xfrm>
          <a:prstGeom prst="rect">
            <a:avLst/>
          </a:prstGeom>
        </p:spPr>
      </p:pic>
      <p:sp>
        <p:nvSpPr>
          <p:cNvPr id="3" name="TextBox 2"/>
          <p:cNvSpPr txBox="1"/>
          <p:nvPr/>
        </p:nvSpPr>
        <p:spPr>
          <a:xfrm>
            <a:off x="5138585" y="4916672"/>
            <a:ext cx="2714944" cy="954107"/>
          </a:xfrm>
          <a:prstGeom prst="rect">
            <a:avLst/>
          </a:prstGeom>
          <a:noFill/>
        </p:spPr>
        <p:txBody>
          <a:bodyPr wrap="square" rtlCol="0">
            <a:spAutoFit/>
          </a:bodyPr>
          <a:lstStyle/>
          <a:p>
            <a:pPr algn="ctr" defTabSz="914400" fontAlgn="base">
              <a:spcBef>
                <a:spcPct val="0"/>
              </a:spcBef>
              <a:spcAft>
                <a:spcPct val="0"/>
              </a:spcAft>
            </a:pPr>
            <a:r>
              <a:rPr lang="en-US" sz="1400" dirty="0">
                <a:solidFill>
                  <a:srgbClr val="000000"/>
                </a:solidFill>
                <a:latin typeface="Arial" charset="0"/>
                <a:ea typeface="ＭＳ Ｐゴシック" charset="0"/>
                <a:cs typeface="ＭＳ Ｐゴシック" charset="0"/>
              </a:rPr>
              <a:t>Find more about Web Apollo at</a:t>
            </a:r>
            <a:br>
              <a:rPr lang="en-US" sz="1400" dirty="0">
                <a:solidFill>
                  <a:srgbClr val="000000"/>
                </a:solidFill>
                <a:latin typeface="Arial" charset="0"/>
                <a:ea typeface="ＭＳ Ｐゴシック" charset="0"/>
                <a:cs typeface="ＭＳ Ｐゴシック" charset="0"/>
              </a:rPr>
            </a:br>
            <a:r>
              <a:rPr lang="en-US" sz="1400" dirty="0">
                <a:solidFill>
                  <a:srgbClr val="000000"/>
                </a:solidFill>
                <a:latin typeface="Arial" charset="0"/>
                <a:ea typeface="ＭＳ Ｐゴシック" charset="0"/>
                <a:cs typeface="ＭＳ Ｐゴシック" charset="0"/>
                <a:hlinkClick r:id="rId5"/>
              </a:rPr>
              <a:t>http://GenomeArchitect.org</a:t>
            </a:r>
            <a:r>
              <a:rPr lang="en-US" sz="1400" dirty="0">
                <a:solidFill>
                  <a:srgbClr val="000000"/>
                </a:solidFill>
                <a:latin typeface="Arial" charset="0"/>
                <a:ea typeface="ＭＳ Ｐゴシック" charset="0"/>
                <a:cs typeface="ＭＳ Ｐゴシック" charset="0"/>
              </a:rPr>
              <a:t> </a:t>
            </a:r>
            <a:br>
              <a:rPr lang="en-US" sz="1400" dirty="0">
                <a:solidFill>
                  <a:srgbClr val="000000"/>
                </a:solidFill>
                <a:latin typeface="Arial" charset="0"/>
                <a:ea typeface="ＭＳ Ｐゴシック" charset="0"/>
                <a:cs typeface="ＭＳ Ｐゴシック" charset="0"/>
              </a:rPr>
            </a:br>
            <a:r>
              <a:rPr lang="en-US" sz="1400" dirty="0">
                <a:solidFill>
                  <a:srgbClr val="000000"/>
                </a:solidFill>
                <a:latin typeface="Arial" charset="0"/>
                <a:ea typeface="ＭＳ Ｐゴシック" charset="0"/>
                <a:cs typeface="ＭＳ Ｐゴシック" charset="0"/>
              </a:rPr>
              <a:t>and </a:t>
            </a:r>
            <a:br>
              <a:rPr lang="en-US" sz="1400" dirty="0">
                <a:solidFill>
                  <a:srgbClr val="000000"/>
                </a:solidFill>
                <a:latin typeface="Arial" charset="0"/>
                <a:ea typeface="ＭＳ Ｐゴシック" charset="0"/>
                <a:cs typeface="ＭＳ Ｐゴシック" charset="0"/>
              </a:rPr>
            </a:br>
            <a:r>
              <a:rPr lang="en-US" sz="1400" i="1" u="sng" dirty="0">
                <a:solidFill>
                  <a:srgbClr val="3C8C93"/>
                </a:solidFill>
                <a:latin typeface="Arial" charset="0"/>
                <a:ea typeface="ＭＳ Ｐゴシック" charset="0"/>
                <a:cs typeface="ＭＳ Ｐゴシック" charset="0"/>
              </a:rPr>
              <a:t>Genome Biol</a:t>
            </a:r>
            <a:r>
              <a:rPr lang="en-US" sz="1400" u="sng" dirty="0">
                <a:solidFill>
                  <a:srgbClr val="3C8C93"/>
                </a:solidFill>
                <a:latin typeface="Arial" charset="0"/>
                <a:ea typeface="ＭＳ Ｐゴシック" charset="0"/>
                <a:cs typeface="ＭＳ Ｐゴシック" charset="0"/>
              </a:rPr>
              <a:t> 14:R93.</a:t>
            </a:r>
            <a:r>
              <a:rPr lang="en-US" sz="1400" dirty="0">
                <a:solidFill>
                  <a:srgbClr val="3C8C93"/>
                </a:solidFill>
                <a:latin typeface="Arial" charset="0"/>
                <a:ea typeface="ＭＳ Ｐゴシック" charset="0"/>
                <a:cs typeface="ＭＳ Ｐゴシック" charset="0"/>
              </a:rPr>
              <a:t> </a:t>
            </a:r>
            <a:r>
              <a:rPr lang="en-US" sz="1400" dirty="0">
                <a:solidFill>
                  <a:srgbClr val="000000"/>
                </a:solidFill>
                <a:latin typeface="Arial" charset="0"/>
                <a:ea typeface="ＭＳ Ｐゴシック" charset="0"/>
                <a:cs typeface="ＭＳ Ｐゴシック" charset="0"/>
              </a:rPr>
              <a:t>(2013).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Munoz-Torres_sbvIMPROVER-103113">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BNL_Template_032411">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3125</TotalTime>
  <Words>5259</Words>
  <Application>Microsoft Macintosh PowerPoint</Application>
  <PresentationFormat>On-screen Show (4:3)</PresentationFormat>
  <Paragraphs>606</Paragraphs>
  <Slides>62</Slides>
  <Notes>16</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Munoz-Torres_sbvIMPROVER-103113</vt:lpstr>
      <vt:lpstr>LBNL_Template_032411</vt:lpstr>
      <vt:lpstr>PowerPoint Presentation</vt:lpstr>
      <vt:lpstr>PowerPoint Presentation</vt:lpstr>
      <vt:lpstr>An introduction to Web Apollo. Manual Annotation Workshop at UIUC</vt:lpstr>
      <vt:lpstr>Outline</vt:lpstr>
      <vt:lpstr>During this workshop you will:</vt:lpstr>
      <vt:lpstr>During this lecture I invite you to:</vt:lpstr>
      <vt:lpstr>During this lecture I kindly ask that you refrain from:</vt:lpstr>
      <vt:lpstr>PowerPoint Presentation</vt:lpstr>
      <vt:lpstr>What is Web Apollo?</vt:lpstr>
      <vt:lpstr>Brief history of Apollo*:</vt:lpstr>
      <vt:lpstr>Web Apollo</vt:lpstr>
      <vt:lpstr>Web Apollo</vt:lpstr>
      <vt:lpstr>PowerPoint Presentation</vt:lpstr>
      <vt:lpstr>Working Concept</vt:lpstr>
      <vt:lpstr>Dispersed, community-based gene manual annotation efforts.</vt:lpstr>
      <vt:lpstr>What we have learned.</vt:lpstr>
      <vt:lpstr>Collaborative Efforts Improved Automated Annotations*</vt:lpstr>
      <vt:lpstr>It is helpful to work together.</vt:lpstr>
      <vt:lpstr>Groups of communities continue to guide our efforts. </vt:lpstr>
      <vt:lpstr>A little training goes a long way! </vt:lpstr>
      <vt:lpstr>Manual Annotation</vt:lpstr>
      <vt:lpstr>Gene Prediction</vt:lpstr>
      <vt:lpstr>Gene Annotation</vt:lpstr>
      <vt:lpstr>Manual Genome Annotation</vt:lpstr>
      <vt:lpstr>Curation Process is Necessary</vt:lpstr>
      <vt:lpstr>PowerPoint Presentation</vt:lpstr>
      <vt:lpstr>Web Apollo</vt:lpstr>
      <vt:lpstr>Web Apollo</vt:lpstr>
      <vt:lpstr>Web Apollo Functionality</vt:lpstr>
      <vt:lpstr>PowerPoint Presentation</vt:lpstr>
      <vt:lpstr>PowerPoint Presentation</vt:lpstr>
      <vt:lpstr>PowerPoint Presentation</vt:lpstr>
      <vt:lpstr>PowerPoint Presentation</vt:lpstr>
      <vt:lpstr>User Navigation</vt:lpstr>
      <vt:lpstr>User Navigation</vt:lpstr>
      <vt:lpstr>User Navigation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Editing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Cases: Frameshifts, single-base errors, and selenocysteines</vt:lpstr>
      <vt:lpstr>PowerPoint Presentation</vt:lpstr>
      <vt:lpstr>PowerPoint Presentation</vt:lpstr>
      <vt:lpstr>PowerPoint Presentation</vt:lpstr>
      <vt:lpstr>Exercises</vt:lpstr>
      <vt:lpstr>Exercises</vt:lpstr>
      <vt:lpstr>PowerPoint Presentation</vt:lpstr>
      <vt:lpstr>Improving Genomic Annotation and Curation</vt:lpstr>
      <vt:lpstr>Arthropodcentric Thanks!</vt:lpstr>
      <vt:lpstr>Thanks!</vt:lpstr>
    </vt:vector>
  </TitlesOfParts>
  <Company>Lawrence Berkeley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 Munoz-Torres</dc:creator>
  <cp:lastModifiedBy>Monica Munoz-Torres</cp:lastModifiedBy>
  <cp:revision>964</cp:revision>
  <cp:lastPrinted>2014-02-04T15:02:38Z</cp:lastPrinted>
  <dcterms:created xsi:type="dcterms:W3CDTF">2014-02-04T12:21:01Z</dcterms:created>
  <dcterms:modified xsi:type="dcterms:W3CDTF">2014-06-18T05:25:51Z</dcterms:modified>
</cp:coreProperties>
</file>